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562" r:id="rId6"/>
    <p:sldId id="460" r:id="rId7"/>
    <p:sldId id="507" r:id="rId8"/>
    <p:sldId id="488" r:id="rId9"/>
    <p:sldId id="497" r:id="rId10"/>
    <p:sldId id="500" r:id="rId11"/>
    <p:sldId id="499" r:id="rId12"/>
    <p:sldId id="516" r:id="rId13"/>
    <p:sldId id="538" r:id="rId14"/>
    <p:sldId id="563" r:id="rId15"/>
    <p:sldId id="490" r:id="rId16"/>
    <p:sldId id="503" r:id="rId17"/>
    <p:sldId id="505" r:id="rId18"/>
    <p:sldId id="506" r:id="rId19"/>
    <p:sldId id="404" r:id="rId20"/>
    <p:sldId id="495" r:id="rId21"/>
    <p:sldId id="496" r:id="rId22"/>
    <p:sldId id="482" r:id="rId23"/>
    <p:sldId id="568" r:id="rId24"/>
    <p:sldId id="519" r:id="rId25"/>
    <p:sldId id="485" r:id="rId26"/>
    <p:sldId id="480" r:id="rId27"/>
    <p:sldId id="546" r:id="rId28"/>
    <p:sldId id="522" r:id="rId29"/>
    <p:sldId id="263" r:id="rId30"/>
    <p:sldId id="481" r:id="rId31"/>
    <p:sldId id="543" r:id="rId32"/>
    <p:sldId id="542" r:id="rId33"/>
    <p:sldId id="540" r:id="rId34"/>
    <p:sldId id="544" r:id="rId35"/>
    <p:sldId id="560" r:id="rId36"/>
    <p:sldId id="548" r:id="rId37"/>
    <p:sldId id="547" r:id="rId38"/>
    <p:sldId id="551" r:id="rId39"/>
    <p:sldId id="550" r:id="rId40"/>
    <p:sldId id="564" r:id="rId41"/>
    <p:sldId id="552" r:id="rId42"/>
    <p:sldId id="565" r:id="rId43"/>
    <p:sldId id="566" r:id="rId44"/>
    <p:sldId id="554" r:id="rId45"/>
    <p:sldId id="553" r:id="rId46"/>
    <p:sldId id="555" r:id="rId47"/>
    <p:sldId id="549" r:id="rId48"/>
    <p:sldId id="556" r:id="rId49"/>
    <p:sldId id="545" r:id="rId50"/>
    <p:sldId id="470" r:id="rId51"/>
    <p:sldId id="557" r:id="rId52"/>
    <p:sldId id="558" r:id="rId53"/>
    <p:sldId id="559" r:id="rId54"/>
    <p:sldId id="561" r:id="rId55"/>
    <p:sldId id="567" r:id="rId56"/>
    <p:sldId id="489" r:id="rId57"/>
  </p:sldIdLst>
  <p:sldSz cx="9144000" cy="5143500" type="screen16x9"/>
  <p:notesSz cx="7315200" cy="96012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FC6"/>
    <a:srgbClr val="FFFF00"/>
    <a:srgbClr val="FF0000"/>
    <a:srgbClr val="CA0CA1"/>
    <a:srgbClr val="113C91"/>
    <a:srgbClr val="154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EE1FE-431A-467C-97DE-8D214682B4A6}" v="2" dt="2025-06-28T13:55:27.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6" autoAdjust="0"/>
    <p:restoredTop sz="83270" autoAdjust="0"/>
  </p:normalViewPr>
  <p:slideViewPr>
    <p:cSldViewPr>
      <p:cViewPr varScale="1">
        <p:scale>
          <a:sx n="90" d="100"/>
          <a:sy n="90" d="100"/>
        </p:scale>
        <p:origin x="1428" y="3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468"/>
    </p:cViewPr>
  </p:sorterViewPr>
  <p:notesViewPr>
    <p:cSldViewPr>
      <p:cViewPr varScale="1">
        <p:scale>
          <a:sx n="40" d="100"/>
          <a:sy n="40" d="100"/>
        </p:scale>
        <p:origin x="3312"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a Goward" userId="12188b98b70a2c02" providerId="LiveId" clId="{39BB88E8-C198-4261-9A92-C012B9CFAFB5}"/>
    <pc:docChg chg="custSel addSld modSld sldOrd">
      <pc:chgData name="Dana Goward" userId="12188b98b70a2c02" providerId="LiveId" clId="{39BB88E8-C198-4261-9A92-C012B9CFAFB5}" dt="2025-06-24T19:39:08.781" v="169" actId="478"/>
      <pc:docMkLst>
        <pc:docMk/>
      </pc:docMkLst>
      <pc:sldChg chg="modSp mod">
        <pc:chgData name="Dana Goward" userId="12188b98b70a2c02" providerId="LiveId" clId="{39BB88E8-C198-4261-9A92-C012B9CFAFB5}" dt="2025-06-24T17:00:51.301" v="34" actId="1076"/>
        <pc:sldMkLst>
          <pc:docMk/>
          <pc:sldMk cId="3030764170" sldId="470"/>
        </pc:sldMkLst>
        <pc:spChg chg="mod">
          <ac:chgData name="Dana Goward" userId="12188b98b70a2c02" providerId="LiveId" clId="{39BB88E8-C198-4261-9A92-C012B9CFAFB5}" dt="2025-06-24T17:00:51.301" v="34" actId="1076"/>
          <ac:spMkLst>
            <pc:docMk/>
            <pc:sldMk cId="3030764170" sldId="470"/>
            <ac:spMk id="4" creationId="{1B2A4B17-22F5-4B37-AEFC-D8A1C5EC0BE4}"/>
          </ac:spMkLst>
        </pc:spChg>
      </pc:sldChg>
      <pc:sldChg chg="ord">
        <pc:chgData name="Dana Goward" userId="12188b98b70a2c02" providerId="LiveId" clId="{39BB88E8-C198-4261-9A92-C012B9CFAFB5}" dt="2025-06-24T19:36:23.478" v="154"/>
        <pc:sldMkLst>
          <pc:docMk/>
          <pc:sldMk cId="2627459243" sldId="519"/>
        </pc:sldMkLst>
      </pc:sldChg>
      <pc:sldChg chg="modSp mod">
        <pc:chgData name="Dana Goward" userId="12188b98b70a2c02" providerId="LiveId" clId="{39BB88E8-C198-4261-9A92-C012B9CFAFB5}" dt="2025-06-24T16:58:08.418" v="10" actId="20577"/>
        <pc:sldMkLst>
          <pc:docMk/>
          <pc:sldMk cId="1972323872" sldId="551"/>
        </pc:sldMkLst>
        <pc:spChg chg="mod">
          <ac:chgData name="Dana Goward" userId="12188b98b70a2c02" providerId="LiveId" clId="{39BB88E8-C198-4261-9A92-C012B9CFAFB5}" dt="2025-06-24T16:58:08.418" v="10" actId="20577"/>
          <ac:spMkLst>
            <pc:docMk/>
            <pc:sldMk cId="1972323872" sldId="551"/>
            <ac:spMk id="4" creationId="{EFA851A7-BFEA-210B-06CB-C8C81CD8739F}"/>
          </ac:spMkLst>
        </pc:spChg>
      </pc:sldChg>
      <pc:sldChg chg="ord">
        <pc:chgData name="Dana Goward" userId="12188b98b70a2c02" providerId="LiveId" clId="{39BB88E8-C198-4261-9A92-C012B9CFAFB5}" dt="2025-06-24T17:01:08.970" v="36"/>
        <pc:sldMkLst>
          <pc:docMk/>
          <pc:sldMk cId="717943187" sldId="553"/>
        </pc:sldMkLst>
      </pc:sldChg>
      <pc:sldChg chg="ord">
        <pc:chgData name="Dana Goward" userId="12188b98b70a2c02" providerId="LiveId" clId="{39BB88E8-C198-4261-9A92-C012B9CFAFB5}" dt="2025-06-24T17:01:16.925" v="38"/>
        <pc:sldMkLst>
          <pc:docMk/>
          <pc:sldMk cId="728230778" sldId="554"/>
        </pc:sldMkLst>
      </pc:sldChg>
      <pc:sldChg chg="ord">
        <pc:chgData name="Dana Goward" userId="12188b98b70a2c02" providerId="LiveId" clId="{39BB88E8-C198-4261-9A92-C012B9CFAFB5}" dt="2025-06-24T17:02:25.430" v="44"/>
        <pc:sldMkLst>
          <pc:docMk/>
          <pc:sldMk cId="451930632" sldId="555"/>
        </pc:sldMkLst>
      </pc:sldChg>
      <pc:sldChg chg="ord">
        <pc:chgData name="Dana Goward" userId="12188b98b70a2c02" providerId="LiveId" clId="{39BB88E8-C198-4261-9A92-C012B9CFAFB5}" dt="2025-06-24T17:02:02.248" v="42"/>
        <pc:sldMkLst>
          <pc:docMk/>
          <pc:sldMk cId="1302153642" sldId="557"/>
        </pc:sldMkLst>
      </pc:sldChg>
      <pc:sldChg chg="modSp mod">
        <pc:chgData name="Dana Goward" userId="12188b98b70a2c02" providerId="LiveId" clId="{39BB88E8-C198-4261-9A92-C012B9CFAFB5}" dt="2025-06-24T17:05:30.503" v="110" actId="20577"/>
        <pc:sldMkLst>
          <pc:docMk/>
          <pc:sldMk cId="1601864795" sldId="561"/>
        </pc:sldMkLst>
        <pc:spChg chg="mod">
          <ac:chgData name="Dana Goward" userId="12188b98b70a2c02" providerId="LiveId" clId="{39BB88E8-C198-4261-9A92-C012B9CFAFB5}" dt="2025-06-24T17:05:30.503" v="110" actId="20577"/>
          <ac:spMkLst>
            <pc:docMk/>
            <pc:sldMk cId="1601864795" sldId="561"/>
            <ac:spMk id="2" creationId="{46682FAF-B185-D74A-16E1-D2BB2263BE7D}"/>
          </ac:spMkLst>
        </pc:spChg>
      </pc:sldChg>
      <pc:sldChg chg="addSp modSp new mod">
        <pc:chgData name="Dana Goward" userId="12188b98b70a2c02" providerId="LiveId" clId="{39BB88E8-C198-4261-9A92-C012B9CFAFB5}" dt="2025-06-24T17:00:14.853" v="33" actId="1076"/>
        <pc:sldMkLst>
          <pc:docMk/>
          <pc:sldMk cId="2143586008" sldId="564"/>
        </pc:sldMkLst>
        <pc:spChg chg="add mod">
          <ac:chgData name="Dana Goward" userId="12188b98b70a2c02" providerId="LiveId" clId="{39BB88E8-C198-4261-9A92-C012B9CFAFB5}" dt="2025-06-24T17:00:14.853" v="33" actId="1076"/>
          <ac:spMkLst>
            <pc:docMk/>
            <pc:sldMk cId="2143586008" sldId="564"/>
            <ac:spMk id="3" creationId="{7825F307-5B77-388D-2F74-916BC1CCC6B4}"/>
          </ac:spMkLst>
        </pc:spChg>
        <pc:picChg chg="add mod">
          <ac:chgData name="Dana Goward" userId="12188b98b70a2c02" providerId="LiveId" clId="{39BB88E8-C198-4261-9A92-C012B9CFAFB5}" dt="2025-06-24T16:59:47.737" v="13" actId="1076"/>
          <ac:picMkLst>
            <pc:docMk/>
            <pc:sldMk cId="2143586008" sldId="564"/>
            <ac:picMk id="2" creationId="{42B852A5-5C11-36D9-8D62-0BB1566C4B19}"/>
          </ac:picMkLst>
        </pc:picChg>
      </pc:sldChg>
      <pc:sldChg chg="addSp delSp modSp new mod">
        <pc:chgData name="Dana Goward" userId="12188b98b70a2c02" providerId="LiveId" clId="{39BB88E8-C198-4261-9A92-C012B9CFAFB5}" dt="2025-06-24T19:38:58.092" v="168" actId="1076"/>
        <pc:sldMkLst>
          <pc:docMk/>
          <pc:sldMk cId="3629565440" sldId="565"/>
        </pc:sldMkLst>
        <pc:picChg chg="add mod modCrop">
          <ac:chgData name="Dana Goward" userId="12188b98b70a2c02" providerId="LiveId" clId="{39BB88E8-C198-4261-9A92-C012B9CFAFB5}" dt="2025-06-24T19:38:19.115" v="160" actId="1076"/>
          <ac:picMkLst>
            <pc:docMk/>
            <pc:sldMk cId="3629565440" sldId="565"/>
            <ac:picMk id="4" creationId="{C7F81078-2F8A-F517-E961-903968A1F70F}"/>
          </ac:picMkLst>
        </pc:picChg>
        <pc:picChg chg="add mod">
          <ac:chgData name="Dana Goward" userId="12188b98b70a2c02" providerId="LiveId" clId="{39BB88E8-C198-4261-9A92-C012B9CFAFB5}" dt="2025-06-24T19:38:58.092" v="168" actId="1076"/>
          <ac:picMkLst>
            <pc:docMk/>
            <pc:sldMk cId="3629565440" sldId="565"/>
            <ac:picMk id="6" creationId="{F0D898F8-2C8F-2505-A465-158D6D005BC3}"/>
          </ac:picMkLst>
        </pc:picChg>
      </pc:sldChg>
      <pc:sldChg chg="addSp delSp modSp new mod">
        <pc:chgData name="Dana Goward" userId="12188b98b70a2c02" providerId="LiveId" clId="{39BB88E8-C198-4261-9A92-C012B9CFAFB5}" dt="2025-06-24T19:39:08.781" v="169" actId="478"/>
        <pc:sldMkLst>
          <pc:docMk/>
          <pc:sldMk cId="4116111689" sldId="566"/>
        </pc:sldMkLst>
      </pc:sldChg>
      <pc:sldChg chg="addSp modSp new mod">
        <pc:chgData name="Dana Goward" userId="12188b98b70a2c02" providerId="LiveId" clId="{39BB88E8-C198-4261-9A92-C012B9CFAFB5}" dt="2025-06-24T17:05:54.786" v="128" actId="20577"/>
        <pc:sldMkLst>
          <pc:docMk/>
          <pc:sldMk cId="767586871" sldId="567"/>
        </pc:sldMkLst>
      </pc:sldChg>
      <pc:sldChg chg="addSp delSp modSp new mod">
        <pc:chgData name="Dana Goward" userId="12188b98b70a2c02" providerId="LiveId" clId="{39BB88E8-C198-4261-9A92-C012B9CFAFB5}" dt="2025-06-24T19:36:19.691" v="152" actId="20577"/>
        <pc:sldMkLst>
          <pc:docMk/>
          <pc:sldMk cId="728669163" sldId="568"/>
        </pc:sldMkLst>
        <pc:spChg chg="add mod">
          <ac:chgData name="Dana Goward" userId="12188b98b70a2c02" providerId="LiveId" clId="{39BB88E8-C198-4261-9A92-C012B9CFAFB5}" dt="2025-06-24T19:36:19.691" v="152" actId="20577"/>
          <ac:spMkLst>
            <pc:docMk/>
            <pc:sldMk cId="728669163" sldId="568"/>
            <ac:spMk id="10" creationId="{CA0ED7EA-5EA1-D0B5-16BF-1EB984FF4BE5}"/>
          </ac:spMkLst>
        </pc:spChg>
        <pc:picChg chg="add mod modCrop">
          <ac:chgData name="Dana Goward" userId="12188b98b70a2c02" providerId="LiveId" clId="{39BB88E8-C198-4261-9A92-C012B9CFAFB5}" dt="2025-06-24T19:33:12.913" v="138" actId="732"/>
          <ac:picMkLst>
            <pc:docMk/>
            <pc:sldMk cId="728669163" sldId="568"/>
            <ac:picMk id="5" creationId="{049B629F-BBEC-CF94-6D53-655509521D00}"/>
          </ac:picMkLst>
        </pc:picChg>
        <pc:picChg chg="add mod">
          <ac:chgData name="Dana Goward" userId="12188b98b70a2c02" providerId="LiveId" clId="{39BB88E8-C198-4261-9A92-C012B9CFAFB5}" dt="2025-06-24T19:35:25.789" v="143" actId="1076"/>
          <ac:picMkLst>
            <pc:docMk/>
            <pc:sldMk cId="728669163" sldId="568"/>
            <ac:picMk id="7" creationId="{435FA55F-4E11-BC64-A110-604789C52AD4}"/>
          </ac:picMkLst>
        </pc:picChg>
      </pc:sldChg>
    </pc:docChg>
  </pc:docChgLst>
  <pc:docChgLst>
    <pc:chgData name="Dana Goward" userId="12188b98b70a2c02" providerId="LiveId" clId="{28693F96-37DA-4D37-BE15-537430D88457}"/>
    <pc:docChg chg="custSel addSld delSld modSld sldOrd">
      <pc:chgData name="Dana Goward" userId="12188b98b70a2c02" providerId="LiveId" clId="{28693F96-37DA-4D37-BE15-537430D88457}" dt="2025-06-23T12:45:21.416" v="944" actId="171"/>
      <pc:docMkLst>
        <pc:docMk/>
      </pc:docMkLst>
      <pc:sldChg chg="modSp mod">
        <pc:chgData name="Dana Goward" userId="12188b98b70a2c02" providerId="LiveId" clId="{28693F96-37DA-4D37-BE15-537430D88457}" dt="2025-06-23T12:39:28.927" v="925" actId="403"/>
        <pc:sldMkLst>
          <pc:docMk/>
          <pc:sldMk cId="0" sldId="256"/>
        </pc:sldMkLst>
        <pc:spChg chg="mod">
          <ac:chgData name="Dana Goward" userId="12188b98b70a2c02" providerId="LiveId" clId="{28693F96-37DA-4D37-BE15-537430D88457}" dt="2025-06-23T12:39:28.927" v="925" actId="403"/>
          <ac:spMkLst>
            <pc:docMk/>
            <pc:sldMk cId="0" sldId="256"/>
            <ac:spMk id="7" creationId="{00000000-0000-0000-0000-000000000000}"/>
          </ac:spMkLst>
        </pc:spChg>
        <pc:picChg chg="mod">
          <ac:chgData name="Dana Goward" userId="12188b98b70a2c02" providerId="LiveId" clId="{28693F96-37DA-4D37-BE15-537430D88457}" dt="2025-06-23T12:39:15.503" v="923" actId="14100"/>
          <ac:picMkLst>
            <pc:docMk/>
            <pc:sldMk cId="0" sldId="256"/>
            <ac:picMk id="19" creationId="{00000000-0000-0000-0000-000000000000}"/>
          </ac:picMkLst>
        </pc:picChg>
      </pc:sldChg>
      <pc:sldChg chg="modSp mod ord">
        <pc:chgData name="Dana Goward" userId="12188b98b70a2c02" providerId="LiveId" clId="{28693F96-37DA-4D37-BE15-537430D88457}" dt="2025-06-15T15:24:19.672" v="919" actId="14100"/>
        <pc:sldMkLst>
          <pc:docMk/>
          <pc:sldMk cId="3030764170" sldId="470"/>
        </pc:sldMkLst>
        <pc:spChg chg="mod">
          <ac:chgData name="Dana Goward" userId="12188b98b70a2c02" providerId="LiveId" clId="{28693F96-37DA-4D37-BE15-537430D88457}" dt="2025-06-15T15:24:19.672" v="919" actId="14100"/>
          <ac:spMkLst>
            <pc:docMk/>
            <pc:sldMk cId="3030764170" sldId="470"/>
            <ac:spMk id="3" creationId="{3B7E655E-1DDC-462E-8466-C54016AA945B}"/>
          </ac:spMkLst>
        </pc:spChg>
      </pc:sldChg>
      <pc:sldChg chg="modSp mod">
        <pc:chgData name="Dana Goward" userId="12188b98b70a2c02" providerId="LiveId" clId="{28693F96-37DA-4D37-BE15-537430D88457}" dt="2025-06-15T15:22:18.303" v="914" actId="1036"/>
        <pc:sldMkLst>
          <pc:docMk/>
          <pc:sldMk cId="3015572185" sldId="506"/>
        </pc:sldMkLst>
        <pc:spChg chg="mod">
          <ac:chgData name="Dana Goward" userId="12188b98b70a2c02" providerId="LiveId" clId="{28693F96-37DA-4D37-BE15-537430D88457}" dt="2025-06-15T15:22:18.303" v="914" actId="1036"/>
          <ac:spMkLst>
            <pc:docMk/>
            <pc:sldMk cId="3015572185" sldId="506"/>
            <ac:spMk id="3" creationId="{FF4619FD-DDED-470C-82F5-A877A261E447}"/>
          </ac:spMkLst>
        </pc:spChg>
        <pc:spChg chg="mod">
          <ac:chgData name="Dana Goward" userId="12188b98b70a2c02" providerId="LiveId" clId="{28693F96-37DA-4D37-BE15-537430D88457}" dt="2025-06-15T15:22:15.314" v="913" actId="20577"/>
          <ac:spMkLst>
            <pc:docMk/>
            <pc:sldMk cId="3015572185" sldId="506"/>
            <ac:spMk id="4" creationId="{EC0975D0-AA9F-4085-8F1F-9CC8934DC3FB}"/>
          </ac:spMkLst>
        </pc:spChg>
      </pc:sldChg>
      <pc:sldChg chg="modSp mod">
        <pc:chgData name="Dana Goward" userId="12188b98b70a2c02" providerId="LiveId" clId="{28693F96-37DA-4D37-BE15-537430D88457}" dt="2025-06-15T15:21:32.516" v="911" actId="1036"/>
        <pc:sldMkLst>
          <pc:docMk/>
          <pc:sldMk cId="1223194327" sldId="507"/>
        </pc:sldMkLst>
        <pc:spChg chg="mod">
          <ac:chgData name="Dana Goward" userId="12188b98b70a2c02" providerId="LiveId" clId="{28693F96-37DA-4D37-BE15-537430D88457}" dt="2025-06-15T15:21:32.516" v="911" actId="1036"/>
          <ac:spMkLst>
            <pc:docMk/>
            <pc:sldMk cId="1223194327" sldId="507"/>
            <ac:spMk id="28" creationId="{F59CF6E1-AF55-4B34-B228-B82828829EBB}"/>
          </ac:spMkLst>
        </pc:spChg>
      </pc:sldChg>
      <pc:sldChg chg="modSp mod">
        <pc:chgData name="Dana Goward" userId="12188b98b70a2c02" providerId="LiveId" clId="{28693F96-37DA-4D37-BE15-537430D88457}" dt="2025-06-23T12:42:11.341" v="931" actId="1076"/>
        <pc:sldMkLst>
          <pc:docMk/>
          <pc:sldMk cId="3410815186" sldId="538"/>
        </pc:sldMkLst>
        <pc:spChg chg="mod">
          <ac:chgData name="Dana Goward" userId="12188b98b70a2c02" providerId="LiveId" clId="{28693F96-37DA-4D37-BE15-537430D88457}" dt="2025-06-23T12:42:11.341" v="931" actId="1076"/>
          <ac:spMkLst>
            <pc:docMk/>
            <pc:sldMk cId="3410815186" sldId="538"/>
            <ac:spMk id="3" creationId="{CFBBD279-F244-1718-468F-9C160F5C961D}"/>
          </ac:spMkLst>
        </pc:spChg>
      </pc:sldChg>
      <pc:sldChg chg="addSp modSp mod">
        <pc:chgData name="Dana Goward" userId="12188b98b70a2c02" providerId="LiveId" clId="{28693F96-37DA-4D37-BE15-537430D88457}" dt="2025-06-15T15:05:03.672" v="184" actId="1076"/>
        <pc:sldMkLst>
          <pc:docMk/>
          <pc:sldMk cId="524891748" sldId="545"/>
        </pc:sldMkLst>
        <pc:picChg chg="add mod">
          <ac:chgData name="Dana Goward" userId="12188b98b70a2c02" providerId="LiveId" clId="{28693F96-37DA-4D37-BE15-537430D88457}" dt="2025-06-15T15:03:50.826" v="179" actId="1076"/>
          <ac:picMkLst>
            <pc:docMk/>
            <pc:sldMk cId="524891748" sldId="545"/>
            <ac:picMk id="4" creationId="{A8C58C48-6A52-E126-CD08-441D061DB2EC}"/>
          </ac:picMkLst>
        </pc:picChg>
        <pc:picChg chg="add mod">
          <ac:chgData name="Dana Goward" userId="12188b98b70a2c02" providerId="LiveId" clId="{28693F96-37DA-4D37-BE15-537430D88457}" dt="2025-06-15T15:05:03.672" v="184" actId="1076"/>
          <ac:picMkLst>
            <pc:docMk/>
            <pc:sldMk cId="524891748" sldId="545"/>
            <ac:picMk id="6" creationId="{6C17B269-714E-9EB4-034F-A27EA882DF07}"/>
          </ac:picMkLst>
        </pc:picChg>
      </pc:sldChg>
      <pc:sldChg chg="ord">
        <pc:chgData name="Dana Goward" userId="12188b98b70a2c02" providerId="LiveId" clId="{28693F96-37DA-4D37-BE15-537430D88457}" dt="2025-06-15T14:49:34.091" v="1"/>
        <pc:sldMkLst>
          <pc:docMk/>
          <pc:sldMk cId="451930632" sldId="555"/>
        </pc:sldMkLst>
      </pc:sldChg>
      <pc:sldChg chg="ord">
        <pc:chgData name="Dana Goward" userId="12188b98b70a2c02" providerId="LiveId" clId="{28693F96-37DA-4D37-BE15-537430D88457}" dt="2025-06-15T14:49:38.085" v="3"/>
        <pc:sldMkLst>
          <pc:docMk/>
          <pc:sldMk cId="1302153642" sldId="557"/>
        </pc:sldMkLst>
      </pc:sldChg>
      <pc:sldChg chg="addSp modSp new mod">
        <pc:chgData name="Dana Goward" userId="12188b98b70a2c02" providerId="LiveId" clId="{28693F96-37DA-4D37-BE15-537430D88457}" dt="2025-06-15T15:02:22.225" v="171" actId="404"/>
        <pc:sldMkLst>
          <pc:docMk/>
          <pc:sldMk cId="461564439" sldId="558"/>
        </pc:sldMkLst>
        <pc:spChg chg="add mod">
          <ac:chgData name="Dana Goward" userId="12188b98b70a2c02" providerId="LiveId" clId="{28693F96-37DA-4D37-BE15-537430D88457}" dt="2025-06-15T15:02:22.225" v="171" actId="404"/>
          <ac:spMkLst>
            <pc:docMk/>
            <pc:sldMk cId="461564439" sldId="558"/>
            <ac:spMk id="8" creationId="{919A337C-52C2-A169-2CA9-EBE64BB24FBD}"/>
          </ac:spMkLst>
        </pc:spChg>
        <pc:spChg chg="add mod">
          <ac:chgData name="Dana Goward" userId="12188b98b70a2c02" providerId="LiveId" clId="{28693F96-37DA-4D37-BE15-537430D88457}" dt="2025-06-15T14:59:01.156" v="117" actId="1076"/>
          <ac:spMkLst>
            <pc:docMk/>
            <pc:sldMk cId="461564439" sldId="558"/>
            <ac:spMk id="9" creationId="{DEA282ED-D3B8-8562-F34B-EC6347CCCBE0}"/>
          </ac:spMkLst>
        </pc:spChg>
        <pc:picChg chg="add mod modCrop">
          <ac:chgData name="Dana Goward" userId="12188b98b70a2c02" providerId="LiveId" clId="{28693F96-37DA-4D37-BE15-537430D88457}" dt="2025-06-15T14:59:06.230" v="119" actId="14100"/>
          <ac:picMkLst>
            <pc:docMk/>
            <pc:sldMk cId="461564439" sldId="558"/>
            <ac:picMk id="3" creationId="{A2BCE095-19C3-FFF5-2774-C9D0FB55C4B5}"/>
          </ac:picMkLst>
        </pc:picChg>
        <pc:picChg chg="add mod">
          <ac:chgData name="Dana Goward" userId="12188b98b70a2c02" providerId="LiveId" clId="{28693F96-37DA-4D37-BE15-537430D88457}" dt="2025-06-15T14:57:31.728" v="34" actId="1076"/>
          <ac:picMkLst>
            <pc:docMk/>
            <pc:sldMk cId="461564439" sldId="558"/>
            <ac:picMk id="5" creationId="{9683053C-9CAE-CB96-41AC-F15335B0C0AE}"/>
          </ac:picMkLst>
        </pc:picChg>
        <pc:picChg chg="add mod">
          <ac:chgData name="Dana Goward" userId="12188b98b70a2c02" providerId="LiveId" clId="{28693F96-37DA-4D37-BE15-537430D88457}" dt="2025-06-15T14:57:34.642" v="35" actId="1076"/>
          <ac:picMkLst>
            <pc:docMk/>
            <pc:sldMk cId="461564439" sldId="558"/>
            <ac:picMk id="7" creationId="{22B09232-B1CF-0750-408A-EF5C9613197F}"/>
          </ac:picMkLst>
        </pc:picChg>
      </pc:sldChg>
      <pc:sldChg chg="addSp modSp del mod">
        <pc:chgData name="Dana Goward" userId="12188b98b70a2c02" providerId="LiveId" clId="{28693F96-37DA-4D37-BE15-537430D88457}" dt="2025-06-15T14:50:26.773" v="7" actId="47"/>
        <pc:sldMkLst>
          <pc:docMk/>
          <pc:sldMk cId="1697177110" sldId="558"/>
        </pc:sldMkLst>
      </pc:sldChg>
      <pc:sldChg chg="addSp modSp new mod">
        <pc:chgData name="Dana Goward" userId="12188b98b70a2c02" providerId="LiveId" clId="{28693F96-37DA-4D37-BE15-537430D88457}" dt="2025-06-15T15:20:12.520" v="897" actId="1076"/>
        <pc:sldMkLst>
          <pc:docMk/>
          <pc:sldMk cId="2891969130" sldId="559"/>
        </pc:sldMkLst>
        <pc:spChg chg="add mod">
          <ac:chgData name="Dana Goward" userId="12188b98b70a2c02" providerId="LiveId" clId="{28693F96-37DA-4D37-BE15-537430D88457}" dt="2025-06-15T15:20:12.520" v="897" actId="1076"/>
          <ac:spMkLst>
            <pc:docMk/>
            <pc:sldMk cId="2891969130" sldId="559"/>
            <ac:spMk id="2" creationId="{0686BAF6-2F62-EFB4-F40C-33CC5DB010ED}"/>
          </ac:spMkLst>
        </pc:spChg>
        <pc:spChg chg="add mod">
          <ac:chgData name="Dana Goward" userId="12188b98b70a2c02" providerId="LiveId" clId="{28693F96-37DA-4D37-BE15-537430D88457}" dt="2025-06-15T15:14:42.977" v="576" actId="20577"/>
          <ac:spMkLst>
            <pc:docMk/>
            <pc:sldMk cId="2891969130" sldId="559"/>
            <ac:spMk id="3" creationId="{449F4772-5ECC-6861-E37D-E50D08AC9DCA}"/>
          </ac:spMkLst>
        </pc:spChg>
      </pc:sldChg>
      <pc:sldChg chg="addSp modSp new mod">
        <pc:chgData name="Dana Goward" userId="12188b98b70a2c02" providerId="LiveId" clId="{28693F96-37DA-4D37-BE15-537430D88457}" dt="2025-06-15T15:09:33.824" v="267" actId="208"/>
        <pc:sldMkLst>
          <pc:docMk/>
          <pc:sldMk cId="3236636141" sldId="560"/>
        </pc:sldMkLst>
        <pc:spChg chg="add mod">
          <ac:chgData name="Dana Goward" userId="12188b98b70a2c02" providerId="LiveId" clId="{28693F96-37DA-4D37-BE15-537430D88457}" dt="2025-06-15T15:09:33.824" v="267" actId="208"/>
          <ac:spMkLst>
            <pc:docMk/>
            <pc:sldMk cId="3236636141" sldId="560"/>
            <ac:spMk id="3" creationId="{27AAE75C-8AEB-D312-9432-901AF83AFE73}"/>
          </ac:spMkLst>
        </pc:spChg>
        <pc:picChg chg="add mod">
          <ac:chgData name="Dana Goward" userId="12188b98b70a2c02" providerId="LiveId" clId="{28693F96-37DA-4D37-BE15-537430D88457}" dt="2025-06-15T15:09:24.297" v="266" actId="1076"/>
          <ac:picMkLst>
            <pc:docMk/>
            <pc:sldMk cId="3236636141" sldId="560"/>
            <ac:picMk id="2" creationId="{1A0D0D6B-B876-893C-4D13-FCDDDF158ABD}"/>
          </ac:picMkLst>
        </pc:picChg>
      </pc:sldChg>
      <pc:sldChg chg="add">
        <pc:chgData name="Dana Goward" userId="12188b98b70a2c02" providerId="LiveId" clId="{28693F96-37DA-4D37-BE15-537430D88457}" dt="2025-06-15T15:14:33.420" v="566" actId="2890"/>
        <pc:sldMkLst>
          <pc:docMk/>
          <pc:sldMk cId="1601864795" sldId="561"/>
        </pc:sldMkLst>
      </pc:sldChg>
      <pc:sldChg chg="addSp modSp new mod modAnim">
        <pc:chgData name="Dana Goward" userId="12188b98b70a2c02" providerId="LiveId" clId="{28693F96-37DA-4D37-BE15-537430D88457}" dt="2025-06-23T12:41:28.914" v="930" actId="14100"/>
        <pc:sldMkLst>
          <pc:docMk/>
          <pc:sldMk cId="806300206" sldId="562"/>
        </pc:sldMkLst>
        <pc:picChg chg="add mod">
          <ac:chgData name="Dana Goward" userId="12188b98b70a2c02" providerId="LiveId" clId="{28693F96-37DA-4D37-BE15-537430D88457}" dt="2025-06-23T12:41:28.914" v="930" actId="14100"/>
          <ac:picMkLst>
            <pc:docMk/>
            <pc:sldMk cId="806300206" sldId="562"/>
            <ac:picMk id="2" creationId="{9E0351E2-ABDC-E9CE-B642-094074B44F05}"/>
          </ac:picMkLst>
        </pc:picChg>
      </pc:sldChg>
      <pc:sldChg chg="addSp delSp modSp new mod">
        <pc:chgData name="Dana Goward" userId="12188b98b70a2c02" providerId="LiveId" clId="{28693F96-37DA-4D37-BE15-537430D88457}" dt="2025-06-23T12:45:21.416" v="944" actId="171"/>
        <pc:sldMkLst>
          <pc:docMk/>
          <pc:sldMk cId="2866265930" sldId="563"/>
        </pc:sldMkLst>
        <pc:picChg chg="add mod modCrop">
          <ac:chgData name="Dana Goward" userId="12188b98b70a2c02" providerId="LiveId" clId="{28693F96-37DA-4D37-BE15-537430D88457}" dt="2025-06-23T12:45:00.733" v="940" actId="1076"/>
          <ac:picMkLst>
            <pc:docMk/>
            <pc:sldMk cId="2866265930" sldId="563"/>
            <ac:picMk id="5" creationId="{1E4BDCB2-ED06-CF7E-52E7-350B808A65CF}"/>
          </ac:picMkLst>
        </pc:picChg>
        <pc:picChg chg="add mod ord">
          <ac:chgData name="Dana Goward" userId="12188b98b70a2c02" providerId="LiveId" clId="{28693F96-37DA-4D37-BE15-537430D88457}" dt="2025-06-23T12:45:21.416" v="944" actId="171"/>
          <ac:picMkLst>
            <pc:docMk/>
            <pc:sldMk cId="2866265930" sldId="563"/>
            <ac:picMk id="6" creationId="{53572811-98B8-D8B8-5FEE-994B6DE8666C}"/>
          </ac:picMkLst>
        </pc:picChg>
      </pc:sldChg>
    </pc:docChg>
  </pc:docChgLst>
  <pc:docChgLst>
    <pc:chgData name="Dana Goward" userId="12188b98b70a2c02" providerId="LiveId" clId="{5F1EE1FE-431A-467C-97DE-8D214682B4A6}"/>
    <pc:docChg chg="custSel modSld">
      <pc:chgData name="Dana Goward" userId="12188b98b70a2c02" providerId="LiveId" clId="{5F1EE1FE-431A-467C-97DE-8D214682B4A6}" dt="2025-06-28T13:55:58.925" v="58" actId="20577"/>
      <pc:docMkLst>
        <pc:docMk/>
      </pc:docMkLst>
      <pc:sldChg chg="addSp modSp mod">
        <pc:chgData name="Dana Goward" userId="12188b98b70a2c02" providerId="LiveId" clId="{5F1EE1FE-431A-467C-97DE-8D214682B4A6}" dt="2025-06-28T13:55:58.925" v="58" actId="20577"/>
        <pc:sldMkLst>
          <pc:docMk/>
          <pc:sldMk cId="1527783744" sldId="489"/>
        </pc:sldMkLst>
        <pc:spChg chg="add mod">
          <ac:chgData name="Dana Goward" userId="12188b98b70a2c02" providerId="LiveId" clId="{5F1EE1FE-431A-467C-97DE-8D214682B4A6}" dt="2025-06-28T13:55:58.925" v="58" actId="20577"/>
          <ac:spMkLst>
            <pc:docMk/>
            <pc:sldMk cId="1527783744" sldId="489"/>
            <ac:spMk id="2" creationId="{445E5432-5798-A382-E374-DEF19C59F438}"/>
          </ac:spMkLst>
        </pc:spChg>
      </pc:sldChg>
      <pc:sldChg chg="addSp modSp mod">
        <pc:chgData name="Dana Goward" userId="12188b98b70a2c02" providerId="LiveId" clId="{5F1EE1FE-431A-467C-97DE-8D214682B4A6}" dt="2025-06-28T13:52:22.458" v="11" actId="208"/>
        <pc:sldMkLst>
          <pc:docMk/>
          <pc:sldMk cId="4116111689" sldId="566"/>
        </pc:sldMkLst>
        <pc:picChg chg="add mod modCrop">
          <ac:chgData name="Dana Goward" userId="12188b98b70a2c02" providerId="LiveId" clId="{5F1EE1FE-431A-467C-97DE-8D214682B4A6}" dt="2025-06-28T13:51:08.208" v="4" actId="1076"/>
          <ac:picMkLst>
            <pc:docMk/>
            <pc:sldMk cId="4116111689" sldId="566"/>
            <ac:picMk id="3" creationId="{5BFB7438-7360-77A2-D6C4-5B69F98AFF36}"/>
          </ac:picMkLst>
        </pc:picChg>
        <pc:picChg chg="add mod modCrop">
          <ac:chgData name="Dana Goward" userId="12188b98b70a2c02" providerId="LiveId" clId="{5F1EE1FE-431A-467C-97DE-8D214682B4A6}" dt="2025-06-28T13:52:22.458" v="11" actId="208"/>
          <ac:picMkLst>
            <pc:docMk/>
            <pc:sldMk cId="4116111689" sldId="566"/>
            <ac:picMk id="5" creationId="{87EDFC86-135A-DA4E-56B8-AEFA23C761CC}"/>
          </ac:picMkLst>
        </pc:picChg>
      </pc:sldChg>
      <pc:sldChg chg="addSp delSp modSp mod">
        <pc:chgData name="Dana Goward" userId="12188b98b70a2c02" providerId="LiveId" clId="{5F1EE1FE-431A-467C-97DE-8D214682B4A6}" dt="2025-06-28T13:55:07.759" v="40" actId="1076"/>
        <pc:sldMkLst>
          <pc:docMk/>
          <pc:sldMk cId="767586871" sldId="567"/>
        </pc:sldMkLst>
        <pc:spChg chg="del">
          <ac:chgData name="Dana Goward" userId="12188b98b70a2c02" providerId="LiveId" clId="{5F1EE1FE-431A-467C-97DE-8D214682B4A6}" dt="2025-06-28T13:52:34.653" v="12" actId="478"/>
          <ac:spMkLst>
            <pc:docMk/>
            <pc:sldMk cId="767586871" sldId="567"/>
            <ac:spMk id="2" creationId="{A53530E2-135B-081D-E077-0B4DC7D33D7A}"/>
          </ac:spMkLst>
        </pc:spChg>
        <pc:spChg chg="add mod">
          <ac:chgData name="Dana Goward" userId="12188b98b70a2c02" providerId="LiveId" clId="{5F1EE1FE-431A-467C-97DE-8D214682B4A6}" dt="2025-06-28T13:55:07.759" v="40" actId="1076"/>
          <ac:spMkLst>
            <pc:docMk/>
            <pc:sldMk cId="767586871" sldId="567"/>
            <ac:spMk id="7" creationId="{8D93F792-C6B7-FC36-14B8-C960937D8483}"/>
          </ac:spMkLst>
        </pc:spChg>
        <pc:picChg chg="add mod modCrop">
          <ac:chgData name="Dana Goward" userId="12188b98b70a2c02" providerId="LiveId" clId="{5F1EE1FE-431A-467C-97DE-8D214682B4A6}" dt="2025-06-28T13:53:31.089" v="17" actId="1076"/>
          <ac:picMkLst>
            <pc:docMk/>
            <pc:sldMk cId="767586871" sldId="567"/>
            <ac:picMk id="4" creationId="{A9803C3C-8605-3E20-A061-CC66D2612ABE}"/>
          </ac:picMkLst>
        </pc:picChg>
        <pc:picChg chg="add mod modCrop">
          <ac:chgData name="Dana Goward" userId="12188b98b70a2c02" providerId="LiveId" clId="{5F1EE1FE-431A-467C-97DE-8D214682B4A6}" dt="2025-06-28T13:54:39.790" v="25" actId="1076"/>
          <ac:picMkLst>
            <pc:docMk/>
            <pc:sldMk cId="767586871" sldId="567"/>
            <ac:picMk id="6" creationId="{0574E005-DD63-379B-6B74-32F1D75BF6F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7"/>
          </a:xfrm>
          <a:prstGeom prst="rect">
            <a:avLst/>
          </a:prstGeom>
        </p:spPr>
        <p:txBody>
          <a:bodyPr vert="horz" lIns="96538" tIns="48269" rIns="96538" bIns="48269"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1727"/>
          </a:xfrm>
          <a:prstGeom prst="rect">
            <a:avLst/>
          </a:prstGeom>
        </p:spPr>
        <p:txBody>
          <a:bodyPr vert="horz" lIns="96538" tIns="48269" rIns="96538" bIns="48269" rtlCol="0"/>
          <a:lstStyle>
            <a:lvl1pPr algn="r">
              <a:defRPr sz="1200"/>
            </a:lvl1pPr>
          </a:lstStyle>
          <a:p>
            <a:fld id="{1B6446E6-85C9-4C5C-8981-C1A627031582}" type="datetimeFigureOut">
              <a:rPr lang="en-US" smtClean="0"/>
              <a:t>6/28/2025</a:t>
            </a:fld>
            <a:endParaRPr lang="en-US"/>
          </a:p>
        </p:txBody>
      </p:sp>
      <p:sp>
        <p:nvSpPr>
          <p:cNvPr id="4" name="Footer Placeholder 3"/>
          <p:cNvSpPr>
            <a:spLocks noGrp="1"/>
          </p:cNvSpPr>
          <p:nvPr>
            <p:ph type="ftr" sz="quarter" idx="2"/>
          </p:nvPr>
        </p:nvSpPr>
        <p:spPr>
          <a:xfrm>
            <a:off x="1" y="9119475"/>
            <a:ext cx="3169920" cy="481726"/>
          </a:xfrm>
          <a:prstGeom prst="rect">
            <a:avLst/>
          </a:prstGeom>
        </p:spPr>
        <p:txBody>
          <a:bodyPr vert="horz" lIns="96538" tIns="48269" rIns="96538" bIns="48269"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20" cy="481726"/>
          </a:xfrm>
          <a:prstGeom prst="rect">
            <a:avLst/>
          </a:prstGeom>
        </p:spPr>
        <p:txBody>
          <a:bodyPr vert="horz" lIns="96538" tIns="48269" rIns="96538" bIns="48269" rtlCol="0" anchor="b"/>
          <a:lstStyle>
            <a:lvl1pPr algn="r">
              <a:defRPr sz="1200"/>
            </a:lvl1pPr>
          </a:lstStyle>
          <a:p>
            <a:fld id="{8C602798-2DAC-48BC-B91B-7EA801225D1F}" type="slidenum">
              <a:rPr lang="en-US" smtClean="0"/>
              <a:t>‹#›</a:t>
            </a:fld>
            <a:endParaRPr lang="en-US"/>
          </a:p>
        </p:txBody>
      </p:sp>
    </p:spTree>
    <p:extLst>
      <p:ext uri="{BB962C8B-B14F-4D97-AF65-F5344CB8AC3E}">
        <p14:creationId xmlns:p14="http://schemas.microsoft.com/office/powerpoint/2010/main" val="1135654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0059"/>
          </a:xfrm>
          <a:prstGeom prst="rect">
            <a:avLst/>
          </a:prstGeom>
        </p:spPr>
        <p:txBody>
          <a:bodyPr vert="horz" lIns="96538" tIns="48269" rIns="96538" bIns="48269" rtlCol="0"/>
          <a:lstStyle>
            <a:lvl1pPr algn="l">
              <a:defRPr sz="1200"/>
            </a:lvl1pPr>
            <a:extLst/>
          </a:lstStyle>
          <a:p>
            <a:endParaRPr lang="en-US"/>
          </a:p>
        </p:txBody>
      </p:sp>
      <p:sp>
        <p:nvSpPr>
          <p:cNvPr id="3" name="Date Placeholder 2"/>
          <p:cNvSpPr>
            <a:spLocks noGrp="1"/>
          </p:cNvSpPr>
          <p:nvPr>
            <p:ph type="dt" idx="1"/>
          </p:nvPr>
        </p:nvSpPr>
        <p:spPr>
          <a:xfrm>
            <a:off x="4143588" y="2"/>
            <a:ext cx="3169920" cy="480059"/>
          </a:xfrm>
          <a:prstGeom prst="rect">
            <a:avLst/>
          </a:prstGeom>
        </p:spPr>
        <p:txBody>
          <a:bodyPr vert="horz" lIns="96538" tIns="48269" rIns="96538" bIns="48269" rtlCol="0"/>
          <a:lstStyle>
            <a:lvl1pPr algn="r">
              <a:defRPr sz="1200"/>
            </a:lvl1pPr>
            <a:extLst/>
          </a:lstStyle>
          <a:p>
            <a:fld id="{A8ADFD5B-A66C-449C-B6E8-FB716D07777D}" type="datetimeFigureOut">
              <a:rPr lang="en-US" smtClean="0"/>
              <a:pPr/>
              <a:t>6/28/2025</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6538" tIns="48269" rIns="96538" bIns="48269" rtlCol="0" anchor="ctr"/>
          <a:lstStyle/>
          <a:p>
            <a:endParaRPr lang="en-US"/>
          </a:p>
        </p:txBody>
      </p:sp>
      <p:sp>
        <p:nvSpPr>
          <p:cNvPr id="5" name="Notes Placeholder 4"/>
          <p:cNvSpPr>
            <a:spLocks noGrp="1"/>
          </p:cNvSpPr>
          <p:nvPr>
            <p:ph type="body" sz="quarter" idx="3"/>
          </p:nvPr>
        </p:nvSpPr>
        <p:spPr>
          <a:xfrm>
            <a:off x="731521" y="4560572"/>
            <a:ext cx="5852160" cy="4320539"/>
          </a:xfrm>
          <a:prstGeom prst="rect">
            <a:avLst/>
          </a:prstGeom>
        </p:spPr>
        <p:txBody>
          <a:bodyPr vert="horz" lIns="96538" tIns="48269" rIns="96538" bIns="482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0059"/>
          </a:xfrm>
          <a:prstGeom prst="rect">
            <a:avLst/>
          </a:prstGeom>
        </p:spPr>
        <p:txBody>
          <a:bodyPr vert="horz" lIns="96538" tIns="48269" rIns="96538" bIns="48269" rtlCol="0" anchor="b"/>
          <a:lstStyle>
            <a:lvl1pPr algn="l">
              <a:defRPr sz="1200"/>
            </a:lvl1pPr>
            <a:extLst/>
          </a:lstStyle>
          <a:p>
            <a:endParaRPr lang="en-US"/>
          </a:p>
        </p:txBody>
      </p:sp>
      <p:sp>
        <p:nvSpPr>
          <p:cNvPr id="7" name="Slide Number Placeholder 6"/>
          <p:cNvSpPr>
            <a:spLocks noGrp="1"/>
          </p:cNvSpPr>
          <p:nvPr>
            <p:ph type="sldNum" sz="quarter" idx="5"/>
          </p:nvPr>
        </p:nvSpPr>
        <p:spPr>
          <a:xfrm>
            <a:off x="4143588" y="9119475"/>
            <a:ext cx="3169920" cy="480059"/>
          </a:xfrm>
          <a:prstGeom prst="rect">
            <a:avLst/>
          </a:prstGeom>
        </p:spPr>
        <p:txBody>
          <a:bodyPr vert="horz" lIns="96538" tIns="48269" rIns="96538" bIns="48269"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366079701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58788" y="720725"/>
            <a:ext cx="6397625" cy="3598863"/>
          </a:xfrm>
        </p:spPr>
      </p:sp>
      <p:sp>
        <p:nvSpPr>
          <p:cNvPr id="3" name="Rectangle 2"/>
          <p:cNvSpPr>
            <a:spLocks noGrp="1"/>
          </p:cNvSpPr>
          <p:nvPr>
            <p:ph type="body" idx="1"/>
          </p:nvPr>
        </p:nvSpPr>
        <p:spPr/>
        <p:txBody>
          <a:bodyPr/>
          <a:lstStyle/>
          <a:p>
            <a:r>
              <a:rPr lang="en-US" dirty="0"/>
              <a:t>Thank you for that very kind introduction. By way of introducing the RNT Foundation, we are a 501(c)3 scientific and educational charity advocating for policies and systems that protect GPS frequencies, toughen GPS users, and augment GPS signals so that users will have the PNT they need whenever and where ever they need it. We have no financial interest in any company, product or technology.</a:t>
            </a:r>
          </a:p>
          <a:p>
            <a:endParaRPr lang="en-US" dirty="0"/>
          </a:p>
          <a:p>
            <a:r>
              <a:rPr lang="en-US" dirty="0"/>
              <a:t>Also, I am joined today by a colleague from C4ADS. C4ADS is a Washington D.C.-based nonprofit organization dedicated to providing data-driven analysis and evidence-based reporting on global conflict and transnational security issues. C4ADS leverages open source data and emerging toolsets to tackle international illicit networks ranging from wildlife trafficking, and terror financing, to sanctions evasion networks.</a:t>
            </a:r>
          </a:p>
          <a:p>
            <a:endParaRPr lang="en-US" dirty="0"/>
          </a:p>
          <a:p>
            <a:r>
              <a:rPr lang="en-US" dirty="0"/>
              <a:t>With those introductions out of the way, let’s get started – roll film, please!</a:t>
            </a:r>
          </a:p>
          <a:p>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extLst>
      <p:ext uri="{BB962C8B-B14F-4D97-AF65-F5344CB8AC3E}">
        <p14:creationId xmlns:p14="http://schemas.microsoft.com/office/powerpoint/2010/main" val="1056831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Professor Todd Humphries and his graduate students said “Of course its possible to spoof a drone.  Watch.” and did just that.</a:t>
            </a:r>
          </a:p>
        </p:txBody>
      </p:sp>
      <p:sp>
        <p:nvSpPr>
          <p:cNvPr id="4" name="Slide Number Placeholder 3"/>
          <p:cNvSpPr>
            <a:spLocks noGrp="1"/>
          </p:cNvSpPr>
          <p:nvPr>
            <p:ph type="sldNum" sz="quarter" idx="5"/>
          </p:nvPr>
        </p:nvSpPr>
        <p:spPr/>
        <p:txBody>
          <a:bodyPr/>
          <a:lstStyle/>
          <a:p>
            <a:fld id="{CA5D3BF3-D352-46FC-8343-31F56E6730EA}" type="slidenum">
              <a:rPr lang="en-US" smtClean="0"/>
              <a:pPr/>
              <a:t>13</a:t>
            </a:fld>
            <a:endParaRPr lang="en-US"/>
          </a:p>
        </p:txBody>
      </p:sp>
    </p:spTree>
    <p:extLst>
      <p:ext uri="{BB962C8B-B14F-4D97-AF65-F5344CB8AC3E}">
        <p14:creationId xmlns:p14="http://schemas.microsoft.com/office/powerpoint/2010/main" val="33413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A couple years went by and the ever inquisitive and innovative hacker community brought this capability to the general public, or at least the general hacker population.</a:t>
            </a:r>
          </a:p>
          <a:p>
            <a:r>
              <a:rPr lang="en-US" dirty="0"/>
              <a:t>This young lady from China provided a step by step tutorial at a convention on how to build and operate a spoofing device. She also sold kits for around $300.</a:t>
            </a:r>
          </a:p>
          <a:p>
            <a:endParaRPr lang="en-US" dirty="0"/>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14</a:t>
            </a:fld>
            <a:endParaRPr lang="en-US"/>
          </a:p>
        </p:txBody>
      </p:sp>
    </p:spTree>
    <p:extLst>
      <p:ext uri="{BB962C8B-B14F-4D97-AF65-F5344CB8AC3E}">
        <p14:creationId xmlns:p14="http://schemas.microsoft.com/office/powerpoint/2010/main" val="190696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That same month, we had our first domestic report of spoofing. Appropriately, it was from the Department of Homeland Security about one of their aerial drones.</a:t>
            </a:r>
          </a:p>
          <a:p>
            <a:r>
              <a:rPr lang="en-US" dirty="0"/>
              <a:t> </a:t>
            </a:r>
          </a:p>
          <a:p>
            <a:r>
              <a:rPr lang="en-US" dirty="0"/>
              <a:t>I should note that the department later said, “Oh, our mistake, we were wrong this never happened.”  OK, fine.  Iran never captured the CIA drone either.</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15</a:t>
            </a:fld>
            <a:endParaRPr lang="en-US"/>
          </a:p>
        </p:txBody>
      </p:sp>
    </p:spTree>
    <p:extLst>
      <p:ext uri="{BB962C8B-B14F-4D97-AF65-F5344CB8AC3E}">
        <p14:creationId xmlns:p14="http://schemas.microsoft.com/office/powerpoint/2010/main" val="98727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The very next month saw an even more dramatic case that the government would say never happened. Two Navy boats started out on a routine trip from Kuwait to Bahrain. </a:t>
            </a:r>
            <a:endParaRPr lang="en-US" baseline="0"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16</a:t>
            </a:fld>
            <a:endParaRPr lang="en-US"/>
          </a:p>
        </p:txBody>
      </p:sp>
    </p:spTree>
    <p:extLst>
      <p:ext uri="{BB962C8B-B14F-4D97-AF65-F5344CB8AC3E}">
        <p14:creationId xmlns:p14="http://schemas.microsoft.com/office/powerpoint/2010/main" val="3756826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Unfortunately, they ended up entering Iranian waters and being seized by a contingent of Iranian Navy vessels that just happened to be in the right place a the right time</a:t>
            </a:r>
          </a:p>
        </p:txBody>
      </p:sp>
      <p:sp>
        <p:nvSpPr>
          <p:cNvPr id="4" name="Slide Number Placeholder 3"/>
          <p:cNvSpPr>
            <a:spLocks noGrp="1"/>
          </p:cNvSpPr>
          <p:nvPr>
            <p:ph type="sldNum" sz="quarter" idx="5"/>
          </p:nvPr>
        </p:nvSpPr>
        <p:spPr/>
        <p:txBody>
          <a:bodyPr/>
          <a:lstStyle/>
          <a:p>
            <a:fld id="{CA5D3BF3-D352-46FC-8343-31F56E6730EA}" type="slidenum">
              <a:rPr lang="en-US" smtClean="0"/>
              <a:pPr/>
              <a:t>17</a:t>
            </a:fld>
            <a:endParaRPr lang="en-US"/>
          </a:p>
        </p:txBody>
      </p:sp>
    </p:spTree>
    <p:extLst>
      <p:ext uri="{BB962C8B-B14F-4D97-AF65-F5344CB8AC3E}">
        <p14:creationId xmlns:p14="http://schemas.microsoft.com/office/powerpoint/2010/main" val="148789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However it all happened, the next day, images of US Navy sailors captured by Iran competed in the press with those of the most powerful man in the world giving his last major policy address.</a:t>
            </a:r>
            <a:endParaRPr lang="en-US" baseline="0" dirty="0"/>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18</a:t>
            </a:fld>
            <a:endParaRPr lang="en-US"/>
          </a:p>
        </p:txBody>
      </p:sp>
    </p:spTree>
    <p:extLst>
      <p:ext uri="{BB962C8B-B14F-4D97-AF65-F5344CB8AC3E}">
        <p14:creationId xmlns:p14="http://schemas.microsoft.com/office/powerpoint/2010/main" val="3203842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Journalists and industry specialists began to publicly report on these disruptions in early October 2016 pointing out that the activity showed clear signs of GNSS spoofing, with multiple GNSS receivers in close proximity to the Kremlin reporting the same false airport positioning information.</a:t>
            </a:r>
          </a:p>
          <a:p>
            <a:endParaRPr lang="en-US" dirty="0"/>
          </a:p>
          <a:p>
            <a:r>
              <a:rPr lang="en-US" dirty="0"/>
              <a:t>Many were quick to point a finger towards the Kremlin and claim that this activity is part of the FSO’s (federal protective service) operations to prevent unauthorized drone flights close to high value officials. As we have seen with the reported assassination attempts against Maduro in Venezuela, drone platforms have become an increasingly viable option for delivering high explosives or other payloads to otherwise protected targets.</a:t>
            </a:r>
          </a:p>
          <a:p>
            <a:endParaRPr lang="en-US" dirty="0"/>
          </a:p>
          <a:p>
            <a:r>
              <a:rPr lang="en-US" dirty="0"/>
              <a:t>The prevailing theory is that the spoofed GNSS signals are designed to activate the geo-fencing locks that are present on most commercial drones. Therefore, if the GNSS receiver on the drone reports that the drone is located within the confines of restricted airspace, such as an airport, then the drone with either return to non-restricted airspace or disengage entirely.</a:t>
            </a:r>
          </a:p>
        </p:txBody>
      </p:sp>
      <p:sp>
        <p:nvSpPr>
          <p:cNvPr id="4" name="Slide Number Placeholder 3"/>
          <p:cNvSpPr>
            <a:spLocks noGrp="1"/>
          </p:cNvSpPr>
          <p:nvPr>
            <p:ph type="sldNum" sz="quarter" idx="5"/>
          </p:nvPr>
        </p:nvSpPr>
        <p:spPr/>
        <p:txBody>
          <a:bodyPr/>
          <a:lstStyle/>
          <a:p>
            <a:fld id="{CA5D3BF3-D352-46FC-8343-31F56E6730EA}" type="slidenum">
              <a:rPr lang="en-US" smtClean="0"/>
              <a:pPr/>
              <a:t>19</a:t>
            </a:fld>
            <a:endParaRPr lang="en-US"/>
          </a:p>
        </p:txBody>
      </p:sp>
    </p:spTree>
    <p:extLst>
      <p:ext uri="{BB962C8B-B14F-4D97-AF65-F5344CB8AC3E}">
        <p14:creationId xmlns:p14="http://schemas.microsoft.com/office/powerpoint/2010/main" val="336387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Returning to the Black Sea, we can see that vessels off the southern coast of the Crimean Peninsula near Foros as well as vessels near Kerch (Far East of Crimean Peninsula) have had their locations spoofed to the Simferopol Airport in the center of the Peninsula. Off the coast of Novorossiysk, Russia, we can see that vessels had their locations spoofed to both the Gelendzhik Airport, shown in the previous slide, as well as the Sochi-Adler Airport, over 200km away to the southeast. </a:t>
            </a:r>
          </a:p>
        </p:txBody>
      </p:sp>
      <p:sp>
        <p:nvSpPr>
          <p:cNvPr id="4" name="Slide Number Placeholder 3"/>
          <p:cNvSpPr>
            <a:spLocks noGrp="1"/>
          </p:cNvSpPr>
          <p:nvPr>
            <p:ph type="sldNum" sz="quarter" idx="5"/>
          </p:nvPr>
        </p:nvSpPr>
        <p:spPr/>
        <p:txBody>
          <a:bodyPr/>
          <a:lstStyle/>
          <a:p>
            <a:fld id="{CA5D3BF3-D352-46FC-8343-31F56E6730EA}" type="slidenum">
              <a:rPr lang="en-US" smtClean="0"/>
              <a:pPr/>
              <a:t>22</a:t>
            </a:fld>
            <a:endParaRPr lang="en-US"/>
          </a:p>
        </p:txBody>
      </p:sp>
    </p:spTree>
    <p:extLst>
      <p:ext uri="{BB962C8B-B14F-4D97-AF65-F5344CB8AC3E}">
        <p14:creationId xmlns:p14="http://schemas.microsoft.com/office/powerpoint/2010/main" val="428402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lnSpcReduction="10000"/>
          </a:bodyPr>
          <a:lstStyle/>
          <a:p>
            <a:r>
              <a:rPr lang="en-US" dirty="0"/>
              <a:t>You can see why we concluded there is probably a pattern of something suspicious going on here.</a:t>
            </a:r>
          </a:p>
          <a:p>
            <a:endParaRPr lang="en-US" dirty="0"/>
          </a:p>
          <a:p>
            <a:r>
              <a:rPr lang="en-US" dirty="0"/>
              <a:t>But, of course, spoofing is not just a story confined to the Russians and Iranians. It is undoubtedly happening in other places. It is equally certain that the folks who are doing it, unlike the Russians and Iranians, are laboring to not be discovered. </a:t>
            </a:r>
          </a:p>
          <a:p>
            <a:endParaRPr lang="en-US" dirty="0"/>
          </a:p>
          <a:p>
            <a:r>
              <a:rPr lang="en-US" dirty="0"/>
              <a:t>One incident that we do know about was accidental spoofing at a conference in Portland, Oregon. A company had a piece of test equipment that was not properly secured and false GPS signals leaked out. Every cell phone, Apple and Android, within a couple dozen feet immediately thought they were in France and that the year was 2014.  Some even started receiving old text messages from 2014.</a:t>
            </a:r>
          </a:p>
          <a:p>
            <a:endParaRPr lang="en-US" dirty="0"/>
          </a:p>
          <a:p>
            <a:r>
              <a:rPr lang="en-US" dirty="0"/>
              <a:t>And research into how to better and more deceptively spoof has proceeded as well. In June a trade journal featured a paper on how to spoof, not just GPS, but all the satnav systems at once. The authors said of their equipment, “its not pretty, but its easy to assemble and cheap – definitely doable.”</a:t>
            </a:r>
          </a:p>
          <a:p>
            <a:endParaRPr lang="en-US" dirty="0"/>
          </a:p>
          <a:p>
            <a:r>
              <a:rPr lang="en-US" dirty="0"/>
              <a:t>A month later some academics from Virginia Tech and China published a paper addressing the concern that, even if you spoof GPS, a driver will know things are not right as the map on his or her screen will not match with what they are seeing around them. This paper showed that for $255 a device can be built that will spoof GPS and also send the receiver a false map that looks similar to where the vehicle really is, but allows the driver to be coaxed off in the direction the </a:t>
            </a:r>
            <a:r>
              <a:rPr lang="en-US" dirty="0" err="1"/>
              <a:t>spoofers</a:t>
            </a:r>
            <a:r>
              <a:rPr lang="en-US" dirty="0"/>
              <a:t> wish. This paper was funded by the National Science Foundation. Thank you NSF. </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23</a:t>
            </a:fld>
            <a:endParaRPr lang="en-US"/>
          </a:p>
        </p:txBody>
      </p:sp>
    </p:spTree>
    <p:extLst>
      <p:ext uri="{BB962C8B-B14F-4D97-AF65-F5344CB8AC3E}">
        <p14:creationId xmlns:p14="http://schemas.microsoft.com/office/powerpoint/2010/main" val="2833766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In 2019, the Chinese</a:t>
            </a:r>
            <a:r>
              <a:rPr lang="en-US" baseline="0" dirty="0"/>
              <a:t> came up with a spoofing device that impacts GPS receivers across a wide area. When you look at the spoofed positions over time, many land on a circle, probably identifying the location of the spoofer. Ships in Shanghai harbor, 11 other Chinese ports also.</a:t>
            </a:r>
            <a:endParaRPr lang="en-US" dirty="0"/>
          </a:p>
        </p:txBody>
      </p:sp>
      <p:sp>
        <p:nvSpPr>
          <p:cNvPr id="4" name="Slide Number Placeholder 3"/>
          <p:cNvSpPr>
            <a:spLocks noGrp="1"/>
          </p:cNvSpPr>
          <p:nvPr>
            <p:ph type="sldNum" sz="quarter" idx="5"/>
          </p:nvPr>
        </p:nvSpPr>
        <p:spPr/>
        <p:txBody>
          <a:bodyPr/>
          <a:lstStyle/>
          <a:p>
            <a:fld id="{D4799DA3-A439-4E4E-8345-9475B1738844}" type="slidenum">
              <a:rPr lang="en-US" smtClean="0"/>
              <a:t>25</a:t>
            </a:fld>
            <a:endParaRPr lang="en-US"/>
          </a:p>
        </p:txBody>
      </p:sp>
    </p:spTree>
    <p:extLst>
      <p:ext uri="{BB962C8B-B14F-4D97-AF65-F5344CB8AC3E}">
        <p14:creationId xmlns:p14="http://schemas.microsoft.com/office/powerpoint/2010/main" val="51586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It is certainly a great way to get to the nearest Starbucks, but GPS is far more than just a location and navigation system. As many of you might know, GPS satellites are really just highly precise clocks that transmit a time signal.  </a:t>
            </a:r>
          </a:p>
          <a:p>
            <a:endParaRPr lang="en-US" dirty="0"/>
          </a:p>
          <a:p>
            <a:r>
              <a:rPr lang="en-US" dirty="0"/>
              <a:t>And those time signals are used for nearly everything.  Certainly, for navigation, but also for time stamping transactions and synchronizing networks.  The signals are highly precise, free for use, available anywhere you can see the sky – and over the last 20 years clever engineers have incorporated them into virtually every technology bringing us untold societal benefit.</a:t>
            </a:r>
          </a:p>
          <a:p>
            <a:endParaRPr lang="en-US" dirty="0"/>
          </a:p>
          <a:p>
            <a:r>
              <a:rPr lang="en-US" dirty="0"/>
              <a:t>But the dark side of this is that GPS is an open, very, very weak signal. The satellites are powered by solar panels and transmitting continuously, GPS signals are weaker that those from other satellites. In fact they are weaker than the cosmic background noise.  Yet our receivers are able, usually, to find the GPS signals in the noise floor and make sense of them. But the physics a very, very weak signal makes it easy to override and jam, and their open, well known structure make them easy to imitate and spoof. </a:t>
            </a:r>
          </a:p>
          <a:p>
            <a:endParaRPr lang="en-US" dirty="0"/>
          </a:p>
          <a:p>
            <a:r>
              <a:rPr lang="en-US" dirty="0"/>
              <a:t>So, while GPS signals are incredibly important, they are also incredibly vulnerable.</a:t>
            </a:r>
          </a:p>
          <a:p>
            <a:endParaRPr lang="en-US" dirty="0"/>
          </a:p>
          <a:p>
            <a:r>
              <a:rPr lang="en-US" dirty="0"/>
              <a:t>But that’s not the worst of it.</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3</a:t>
            </a:fld>
            <a:endParaRPr lang="en-US"/>
          </a:p>
        </p:txBody>
      </p:sp>
    </p:spTree>
    <p:extLst>
      <p:ext uri="{BB962C8B-B14F-4D97-AF65-F5344CB8AC3E}">
        <p14:creationId xmlns:p14="http://schemas.microsoft.com/office/powerpoint/2010/main" val="200162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And the technology seems</a:t>
            </a:r>
            <a:r>
              <a:rPr lang="en-US" baseline="0" dirty="0"/>
              <a:t> to have gotten into the dark market. Ships across the world have sent positions that have them thousands of miles away and sailing in circles off northern California.</a:t>
            </a:r>
            <a:endParaRPr lang="en-US" dirty="0"/>
          </a:p>
        </p:txBody>
      </p:sp>
      <p:sp>
        <p:nvSpPr>
          <p:cNvPr id="4" name="Slide Number Placeholder 3"/>
          <p:cNvSpPr>
            <a:spLocks noGrp="1"/>
          </p:cNvSpPr>
          <p:nvPr>
            <p:ph type="sldNum" sz="quarter" idx="5"/>
          </p:nvPr>
        </p:nvSpPr>
        <p:spPr/>
        <p:txBody>
          <a:bodyPr/>
          <a:lstStyle/>
          <a:p>
            <a:fld id="{D4799DA3-A439-4E4E-8345-9475B1738844}" type="slidenum">
              <a:rPr lang="en-US" smtClean="0"/>
              <a:t>26</a:t>
            </a:fld>
            <a:endParaRPr lang="en-US"/>
          </a:p>
        </p:txBody>
      </p:sp>
    </p:spTree>
    <p:extLst>
      <p:ext uri="{BB962C8B-B14F-4D97-AF65-F5344CB8AC3E}">
        <p14:creationId xmlns:p14="http://schemas.microsoft.com/office/powerpoint/2010/main" val="75785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So, over the last two decades spoofing technology has seen an evolution from being the sole province of nation states to something that is available to the informed consumer. Cost has gone down, capability and ease of use has gone up.</a:t>
            </a:r>
          </a:p>
          <a:p>
            <a:endParaRPr lang="en-US" dirty="0"/>
          </a:p>
          <a:p>
            <a:r>
              <a:rPr lang="en-US" dirty="0"/>
              <a:t>But should we be worried.  Will something bad happen?</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27</a:t>
            </a:fld>
            <a:endParaRPr lang="en-US"/>
          </a:p>
        </p:txBody>
      </p:sp>
    </p:spTree>
    <p:extLst>
      <p:ext uri="{BB962C8B-B14F-4D97-AF65-F5344CB8AC3E}">
        <p14:creationId xmlns:p14="http://schemas.microsoft.com/office/powerpoint/2010/main" val="373684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31</a:t>
            </a:fld>
            <a:endParaRPr lang="en-US"/>
          </a:p>
        </p:txBody>
      </p:sp>
    </p:spTree>
    <p:extLst>
      <p:ext uri="{BB962C8B-B14F-4D97-AF65-F5344CB8AC3E}">
        <p14:creationId xmlns:p14="http://schemas.microsoft.com/office/powerpoint/2010/main" val="2607300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35</a:t>
            </a:fld>
            <a:endParaRPr lang="en-US"/>
          </a:p>
        </p:txBody>
      </p:sp>
    </p:spTree>
    <p:extLst>
      <p:ext uri="{BB962C8B-B14F-4D97-AF65-F5344CB8AC3E}">
        <p14:creationId xmlns:p14="http://schemas.microsoft.com/office/powerpoint/2010/main" val="1580837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38</a:t>
            </a:fld>
            <a:endParaRPr lang="en-US"/>
          </a:p>
        </p:txBody>
      </p:sp>
    </p:spTree>
    <p:extLst>
      <p:ext uri="{BB962C8B-B14F-4D97-AF65-F5344CB8AC3E}">
        <p14:creationId xmlns:p14="http://schemas.microsoft.com/office/powerpoint/2010/main" val="2039876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45</a:t>
            </a:fld>
            <a:endParaRPr lang="en-US"/>
          </a:p>
        </p:txBody>
      </p:sp>
    </p:spTree>
    <p:extLst>
      <p:ext uri="{BB962C8B-B14F-4D97-AF65-F5344CB8AC3E}">
        <p14:creationId xmlns:p14="http://schemas.microsoft.com/office/powerpoint/2010/main" val="1517208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So, what to do?</a:t>
            </a:r>
          </a:p>
          <a:p>
            <a:endParaRPr lang="en-US" dirty="0"/>
          </a:p>
          <a:p>
            <a:r>
              <a:rPr lang="en-US" dirty="0"/>
              <a:t>Our non-profit supports the recommendations of the US National Space-based Positioning, Navigation, and Timing Advisory Board that three things are necessary to protect our nation.</a:t>
            </a:r>
          </a:p>
          <a:p>
            <a:endParaRPr lang="en-US" dirty="0"/>
          </a:p>
          <a:p>
            <a:r>
              <a:rPr lang="en-US" dirty="0"/>
              <a:t>We must protect GPS signals by actively detecting, ending and deterring interference.</a:t>
            </a:r>
          </a:p>
          <a:p>
            <a:endParaRPr lang="en-US" dirty="0"/>
          </a:p>
          <a:p>
            <a:r>
              <a:rPr lang="en-US" dirty="0"/>
              <a:t>We must toughen users by encouraging and in some cases requiring they have more sophisticated equipment that can resist much jamming and spoofing.</a:t>
            </a:r>
          </a:p>
          <a:p>
            <a:endParaRPr lang="en-US" dirty="0"/>
          </a:p>
          <a:p>
            <a:r>
              <a:rPr lang="en-US" dirty="0"/>
              <a:t>And we must Augment GPS signals with a high power terrestrial GPS-like system, such as the eLoran systems the last two administrations said they would build. This will give users access to a nearly bullet proof combination of signals from space and the ground that they can trust and rely upon.</a:t>
            </a:r>
          </a:p>
          <a:p>
            <a:endParaRPr lang="en-US" dirty="0"/>
          </a:p>
          <a:p>
            <a:r>
              <a:rPr lang="en-US" dirty="0"/>
              <a:t>Sadly, all of these things are existing US policy, but after fourteen years, hardly anything has been done. If you are worried, we encourage you to communicate with your elected representatives. We certainly are and have, and the more people they hear from, the more they are likely to take the issue seriously.</a:t>
            </a:r>
          </a:p>
          <a:p>
            <a:endParaRPr lang="en-US" dirty="0"/>
          </a:p>
          <a:p>
            <a:r>
              <a:rPr lang="en-US" dirty="0"/>
              <a:t>And, of course we are always interested in having more individual and corporate members of our non-profit, so feel free to …</a:t>
            </a:r>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47</a:t>
            </a:fld>
            <a:endParaRPr lang="en-US"/>
          </a:p>
        </p:txBody>
      </p:sp>
    </p:spTree>
    <p:extLst>
      <p:ext uri="{BB962C8B-B14F-4D97-AF65-F5344CB8AC3E}">
        <p14:creationId xmlns:p14="http://schemas.microsoft.com/office/powerpoint/2010/main" val="1125062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52</a:t>
            </a:fld>
            <a:endParaRPr lang="en-US"/>
          </a:p>
        </p:txBody>
      </p:sp>
    </p:spTree>
    <p:extLst>
      <p:ext uri="{BB962C8B-B14F-4D97-AF65-F5344CB8AC3E}">
        <p14:creationId xmlns:p14="http://schemas.microsoft.com/office/powerpoint/2010/main" val="345474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Check out our website at www.RNTFND.org.  That’s it for the final and preachy part of the presentation. I am very happy to open the floor to questions.</a:t>
            </a:r>
          </a:p>
        </p:txBody>
      </p:sp>
      <p:sp>
        <p:nvSpPr>
          <p:cNvPr id="4" name="Slide Number Placeholder 3"/>
          <p:cNvSpPr>
            <a:spLocks noGrp="1"/>
          </p:cNvSpPr>
          <p:nvPr>
            <p:ph type="sldNum" sz="quarter" idx="5"/>
          </p:nvPr>
        </p:nvSpPr>
        <p:spPr/>
        <p:txBody>
          <a:bodyPr/>
          <a:lstStyle/>
          <a:p>
            <a:fld id="{CA5D3BF3-D352-46FC-8343-31F56E6730EA}" type="slidenum">
              <a:rPr lang="en-US" smtClean="0"/>
              <a:pPr/>
              <a:t>53</a:t>
            </a:fld>
            <a:endParaRPr lang="en-US"/>
          </a:p>
        </p:txBody>
      </p:sp>
    </p:spTree>
    <p:extLst>
      <p:ext uri="{BB962C8B-B14F-4D97-AF65-F5344CB8AC3E}">
        <p14:creationId xmlns:p14="http://schemas.microsoft.com/office/powerpoint/2010/main" val="44443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Not only does nearly everything rely on GPS, everything relies on everything else – which creates the possibility, perhaps the probability, that when there is a GPS problem, it will cascade throughout multiple infrastructures. </a:t>
            </a:r>
          </a:p>
          <a:p>
            <a:endParaRPr lang="en-US" dirty="0"/>
          </a:p>
          <a:p>
            <a:r>
              <a:rPr lang="en-US" dirty="0"/>
              <a:t>We know that when GPS malfunctions in a given area transportation is immediately impacted. Every mode of transport slows down, has less capacity, and there are more accidents. Then as the  hundreds of thousands of network backup clocks, which vary widely in quality, start to desynchronize, things begin to unravel. And there are so many network nodes, and so many obscure uses of GPS signals, that it is impossible to predict how and when things will come apart. All we know for sure is that eventually they will.</a:t>
            </a:r>
          </a:p>
          <a:p>
            <a:endParaRPr lang="en-US" dirty="0"/>
          </a:p>
          <a:p>
            <a:r>
              <a:rPr lang="en-US" dirty="0"/>
              <a:t>That’s why officials at the Department of Homeland Security have called GPS a single point of failure for critical infrastructure. </a:t>
            </a:r>
          </a:p>
          <a:p>
            <a:endParaRPr lang="en-US" dirty="0"/>
          </a:p>
          <a:p>
            <a:r>
              <a:rPr lang="en-US" dirty="0"/>
              <a:t>Fortunately, the US Air Force does a superb job and transmits exceptionally good signals from the GPS constellation. Unfortunately, there are all kinds of things that can go wrong during the 12,000 mile journey between the satellites and our receivers.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4</a:t>
            </a:fld>
            <a:endParaRPr lang="en-US"/>
          </a:p>
        </p:txBody>
      </p:sp>
    </p:spTree>
    <p:extLst>
      <p:ext uri="{BB962C8B-B14F-4D97-AF65-F5344CB8AC3E}">
        <p14:creationId xmlns:p14="http://schemas.microsoft.com/office/powerpoint/2010/main" val="77656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Spoofing is a problem, but the more basic problem of jamming came along first. </a:t>
            </a:r>
          </a:p>
          <a:p>
            <a:endParaRPr lang="en-US" dirty="0"/>
          </a:p>
          <a:p>
            <a:r>
              <a:rPr lang="en-US" dirty="0"/>
              <a:t>Jamming is a fun, though illegal, activity that virtually everyone can get it on. From the delivery driver who doesn’t want to be tracked by his employer and accidentally disrupts an airport landing system, as you can see on the left, to Mother Nature burping out severe solar weather on the right. We had a case at the 2014 Super Bowl where an elevator going up and down caused enough of the right kind of radio frequency noise to interfere with local GPS reception.</a:t>
            </a:r>
          </a:p>
          <a:p>
            <a:endParaRPr lang="en-US" dirty="0"/>
          </a:p>
          <a:p>
            <a:r>
              <a:rPr lang="en-US" dirty="0"/>
              <a:t>Ok, you might say.  It’s possible.  But is it really happening that often?</a:t>
            </a:r>
          </a:p>
          <a:p>
            <a:endParaRPr lang="en-US" dirty="0"/>
          </a:p>
          <a:p>
            <a:r>
              <a:rPr lang="en-US" dirty="0"/>
              <a:t>We haven’t really paid much attention to this issue in the United States, but we can learn from some work by our friends in Europe.</a:t>
            </a:r>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5</a:t>
            </a:fld>
            <a:endParaRPr lang="en-US"/>
          </a:p>
        </p:txBody>
      </p:sp>
    </p:spTree>
    <p:extLst>
      <p:ext uri="{BB962C8B-B14F-4D97-AF65-F5344CB8AC3E}">
        <p14:creationId xmlns:p14="http://schemas.microsoft.com/office/powerpoint/2010/main" val="220247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These next few slides are from a European Commission project called STRIKE3. The commission was and is concerned that signals from their Galileo satnav system, that operates in the same narrow frequency band as GPS, are being regularly disrupted and this is interfering with tolling system, air traffic and other important applications. </a:t>
            </a:r>
          </a:p>
          <a:p>
            <a:endParaRPr lang="en-US" dirty="0"/>
          </a:p>
          <a:p>
            <a:r>
              <a:rPr lang="en-US" dirty="0"/>
              <a:t>So they decided to take a look and deployed a couple dozen sensors, mostly in Europe, but some in other countries also, to see what was going on.  </a:t>
            </a:r>
          </a:p>
          <a:p>
            <a:endParaRPr lang="en-US" dirty="0"/>
          </a:p>
          <a:p>
            <a:r>
              <a:rPr lang="en-US" dirty="0"/>
              <a:t>By the way “GNSS” stands for Global Navigation Satellite Systems, and includes the US GPS system, Europe’s Galileo, Russia’s GLONASS, and China’s Bei Dou. Again, they all operate in the same narrow frequency band and the civilian versions of the signals have well publicized and understood characteristics.</a:t>
            </a:r>
          </a:p>
          <a:p>
            <a:endParaRPr lang="en-US" dirty="0"/>
          </a:p>
          <a:p>
            <a:r>
              <a:rPr lang="en-US" dirty="0"/>
              <a:t>The Europeans’ limited sampling found over 450,000 instances of non-GNSS signals appearing in the GNSS band, 73,000 of which were strong enough to deny service to receivers. Of those, 59,000 were deliberately transmitted for the express purpose of denying GNSS service.</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6</a:t>
            </a:fld>
            <a:endParaRPr lang="en-US"/>
          </a:p>
        </p:txBody>
      </p:sp>
    </p:spTree>
    <p:extLst>
      <p:ext uri="{BB962C8B-B14F-4D97-AF65-F5344CB8AC3E}">
        <p14:creationId xmlns:p14="http://schemas.microsoft.com/office/powerpoint/2010/main" val="151472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And while most of the events were very short, some of them lasted for quite some time, as you can see here.</a:t>
            </a:r>
          </a:p>
        </p:txBody>
      </p:sp>
      <p:sp>
        <p:nvSpPr>
          <p:cNvPr id="4" name="Slide Number Placeholder 3"/>
          <p:cNvSpPr>
            <a:spLocks noGrp="1"/>
          </p:cNvSpPr>
          <p:nvPr>
            <p:ph type="sldNum" sz="quarter" idx="5"/>
          </p:nvPr>
        </p:nvSpPr>
        <p:spPr/>
        <p:txBody>
          <a:bodyPr/>
          <a:lstStyle/>
          <a:p>
            <a:fld id="{CA5D3BF3-D352-46FC-8343-31F56E6730EA}" type="slidenum">
              <a:rPr lang="en-US" smtClean="0"/>
              <a:pPr/>
              <a:t>7</a:t>
            </a:fld>
            <a:endParaRPr lang="en-US"/>
          </a:p>
        </p:txBody>
      </p:sp>
    </p:spTree>
    <p:extLst>
      <p:ext uri="{BB962C8B-B14F-4D97-AF65-F5344CB8AC3E}">
        <p14:creationId xmlns:p14="http://schemas.microsoft.com/office/powerpoint/2010/main" val="280690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And, as we might expect, over the course of this multi-year study they found that the number of jamming incidents per month was increasing, and the sophistication of the technology was improving.</a:t>
            </a:r>
          </a:p>
        </p:txBody>
      </p:sp>
      <p:sp>
        <p:nvSpPr>
          <p:cNvPr id="4" name="Slide Number Placeholder 3"/>
          <p:cNvSpPr>
            <a:spLocks noGrp="1"/>
          </p:cNvSpPr>
          <p:nvPr>
            <p:ph type="sldNum" sz="quarter" idx="5"/>
          </p:nvPr>
        </p:nvSpPr>
        <p:spPr/>
        <p:txBody>
          <a:bodyPr/>
          <a:lstStyle/>
          <a:p>
            <a:fld id="{CA5D3BF3-D352-46FC-8343-31F56E6730EA}" type="slidenum">
              <a:rPr lang="en-US" smtClean="0"/>
              <a:pPr/>
              <a:t>8</a:t>
            </a:fld>
            <a:endParaRPr lang="en-US"/>
          </a:p>
        </p:txBody>
      </p:sp>
    </p:spTree>
    <p:extLst>
      <p:ext uri="{BB962C8B-B14F-4D97-AF65-F5344CB8AC3E}">
        <p14:creationId xmlns:p14="http://schemas.microsoft.com/office/powerpoint/2010/main" val="115263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A very recent GAO report highlighted the vulnerability of US GPS-guided weapons to GPS spoofing opening up the possibility of hackers sending them to the wrong target.</a:t>
            </a:r>
          </a:p>
          <a:p>
            <a:endParaRPr lang="en-US" dirty="0"/>
          </a:p>
          <a:p>
            <a:r>
              <a:rPr lang="en-US" dirty="0"/>
              <a:t>The chorus of administration denials that this could never happen hadn’t even gotten started when Russia accused the US of doing just that to Russian drones and having them attack a Russian base in Syria.</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9</a:t>
            </a:fld>
            <a:endParaRPr lang="en-US"/>
          </a:p>
        </p:txBody>
      </p:sp>
    </p:spTree>
    <p:extLst>
      <p:ext uri="{BB962C8B-B14F-4D97-AF65-F5344CB8AC3E}">
        <p14:creationId xmlns:p14="http://schemas.microsoft.com/office/powerpoint/2010/main" val="354572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a:t>As we saw in the James Bond clip, spoofing, or a receiver being deliberately deceived, has been a concern for quite some time.</a:t>
            </a:r>
          </a:p>
          <a:p>
            <a:endParaRPr lang="en-US" dirty="0"/>
          </a:p>
          <a:p>
            <a:r>
              <a:rPr lang="en-US" dirty="0"/>
              <a:t>It took 14 years for technology to catch up to Hollywood’s imagination and the first instance of spoofing to be made public. In fact, not only was it made public, but Iran’s government bragged that it had used spoofing to take over a CIA surveillance drone in Afghanistan and have it to land in Iran.</a:t>
            </a:r>
          </a:p>
          <a:p>
            <a:endParaRPr lang="en-US" dirty="0"/>
          </a:p>
          <a:p>
            <a:r>
              <a:rPr lang="en-US" dirty="0"/>
              <a:t>Of course, the official response from the United States government was “that didn’t happen, that’s not possible.” Though, given the photos, it was kind of hard to argue that the Iranians didn’t have the drone.</a:t>
            </a:r>
          </a:p>
          <a:p>
            <a:endParaRPr lang="en-US" dirty="0"/>
          </a:p>
          <a:p>
            <a:r>
              <a:rPr lang="en-US" dirty="0"/>
              <a:t>And, six months later, responding to a request from the Department of Homeland Security…</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12</a:t>
            </a:fld>
            <a:endParaRPr lang="en-US"/>
          </a:p>
        </p:txBody>
      </p:sp>
    </p:spTree>
    <p:extLst>
      <p:ext uri="{BB962C8B-B14F-4D97-AF65-F5344CB8AC3E}">
        <p14:creationId xmlns:p14="http://schemas.microsoft.com/office/powerpoint/2010/main" val="103370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9" name="Subtitle 8"/>
          <p:cNvSpPr>
            <a:spLocks noGrp="1"/>
          </p:cNvSpPr>
          <p:nvPr>
            <p:ph type="subTitle" idx="1"/>
          </p:nvPr>
        </p:nvSpPr>
        <p:spPr>
          <a:xfrm>
            <a:off x="2362203" y="4537528"/>
            <a:ext cx="6515100" cy="514350"/>
          </a:xfrm>
        </p:spPr>
        <p:txBody>
          <a:bodyPr anchor="ctr"/>
          <a:lstStyle>
            <a:lvl1pPr marL="0" indent="0" algn="l">
              <a:buNone/>
              <a:defRPr sz="2100">
                <a:solidFill>
                  <a:srgbClr val="FFFFFF"/>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1500">
                <a:solidFill>
                  <a:srgbClr val="FFFFFF"/>
                </a:solidFill>
              </a:defRPr>
            </a:lvl1pPr>
            <a:extLst/>
          </a:lstStyle>
          <a:p>
            <a:pPr algn="ctr"/>
            <a:fld id="{047E157E-8DCB-4F70-A0AF-5EB586A91DD4}" type="datetime1">
              <a:rPr lang="en-US" smtClean="0">
                <a:solidFill>
                  <a:srgbClr val="FFFFFF"/>
                </a:solidFill>
              </a:rPr>
              <a:pPr algn="ctr"/>
              <a:t>6/28/2025</a:t>
            </a:fld>
            <a:endParaRPr lang="en-US" sz="1500" dirty="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en-US"/>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6/28/2025</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05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4" y="2057406"/>
            <a:ext cx="7123113" cy="1254919"/>
          </a:xfrm>
        </p:spPr>
        <p:txBody>
          <a:bodyPr anchor="t"/>
          <a:lstStyle>
            <a:lvl1pPr>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2" name="Title 1"/>
          <p:cNvSpPr>
            <a:spLocks noGrp="1"/>
          </p:cNvSpPr>
          <p:nvPr>
            <p:ph type="title" hasCustomPrompt="1"/>
          </p:nvPr>
        </p:nvSpPr>
        <p:spPr>
          <a:xfrm>
            <a:off x="1371600" y="1200150"/>
            <a:ext cx="7620000" cy="742950"/>
          </a:xfrm>
        </p:spPr>
        <p:txBody>
          <a:bodyPr/>
          <a:lstStyle>
            <a:lvl1pPr algn="l">
              <a:buNone/>
              <a:defRPr sz="33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6/28/2025</a:t>
            </a:fld>
            <a:endParaRPr lang="en-US"/>
          </a:p>
        </p:txBody>
      </p:sp>
      <p:sp>
        <p:nvSpPr>
          <p:cNvPr id="13" name="Slide Number Placeholder 12"/>
          <p:cNvSpPr>
            <a:spLocks noGrp="1"/>
          </p:cNvSpPr>
          <p:nvPr>
            <p:ph type="sldNum" sz="quarter" idx="11"/>
          </p:nvPr>
        </p:nvSpPr>
        <p:spPr>
          <a:xfrm>
            <a:off x="0" y="1314451"/>
            <a:ext cx="1295400" cy="526257"/>
          </a:xfrm>
        </p:spPr>
        <p:txBody>
          <a:bodyPr>
            <a:noAutofit/>
          </a:bodyPr>
          <a:lstStyle>
            <a:lvl1pPr>
              <a:defRPr sz="1800">
                <a:solidFill>
                  <a:srgbClr val="FFFFFF"/>
                </a:solidFill>
              </a:defRPr>
            </a:lvl1pPr>
            <a:extLst/>
          </a:lstStyle>
          <a:p>
            <a:pPr algn="ctr"/>
            <a:fld id="{8F82E0A0-C266-4798-8C8F-B9F91E9DA37E}" type="slidenum">
              <a:rPr lang="en-US" sz="1800" b="1" smtClean="0">
                <a:solidFill>
                  <a:srgbClr val="FFFFFF"/>
                </a:solidFill>
              </a:rPr>
              <a:pPr algn="ctr"/>
              <a:t>‹#›</a:t>
            </a:fld>
            <a:endParaRPr lang="en-US" sz="18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1"/>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55"/>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6/28/2025</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05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6/28/2025</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05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15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1500" b="1">
                <a:solidFill>
                  <a:srgbClr val="FFFFFF"/>
                </a:solidFill>
              </a:defRPr>
            </a:lvl1pPr>
            <a:extLst/>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6/28/2025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6/28/2025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315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71" y="0"/>
            <a:ext cx="7586332" cy="3419856"/>
          </a:xfrm>
          <a:solidFill>
            <a:schemeClr val="tx2">
              <a:shade val="50000"/>
            </a:schemeClr>
          </a:solidFill>
          <a:ln>
            <a:noFill/>
          </a:ln>
        </p:spPr>
        <p:txBody>
          <a:bodyPr/>
          <a:lstStyle>
            <a:lvl1pPr>
              <a:buNone/>
              <a:defRPr sz="2400"/>
            </a:lvl1pPr>
            <a:extLst/>
          </a:lstStyle>
          <a:p>
            <a:r>
              <a:rPr lang="en-US"/>
              <a:t>Click icon to add picture</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extLst/>
          </a:lstStyle>
          <a:p>
            <a:pPr lvl="0"/>
            <a:r>
              <a:rPr lang="en-US"/>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2" name="Title 1"/>
          <p:cNvSpPr>
            <a:spLocks noGrp="1"/>
          </p:cNvSpPr>
          <p:nvPr>
            <p:ph type="title"/>
          </p:nvPr>
        </p:nvSpPr>
        <p:spPr>
          <a:xfrm>
            <a:off x="1600200" y="3543300"/>
            <a:ext cx="7315200" cy="457200"/>
          </a:xfrm>
        </p:spPr>
        <p:txBody>
          <a:bodyPr anchor="ctr"/>
          <a:lstStyle>
            <a:lvl1pPr algn="l">
              <a:buNone/>
              <a:defRPr sz="21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pPr/>
              <a:t>6/28/2025</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100"/>
            </a:lvl1pPr>
            <a:extLst/>
          </a:lstStyle>
          <a:p>
            <a:pPr algn="ctr"/>
            <a:fld id="{8F82E0A0-C266-4798-8C8F-B9F91E9DA37E}" type="slidenum">
              <a:rPr lang="en-US" sz="2100" b="1" smtClean="0">
                <a:solidFill>
                  <a:srgbClr val="FFFFFF"/>
                </a:solidFill>
              </a:rPr>
              <a:pPr algn="ctr"/>
              <a:t>‹#›</a:t>
            </a:fld>
            <a:endParaRPr lang="en-US" sz="2100" dirty="0"/>
          </a:p>
        </p:txBody>
      </p:sp>
      <p:sp>
        <p:nvSpPr>
          <p:cNvPr id="14" name="Footer Placeholder 13"/>
          <p:cNvSpPr>
            <a:spLocks noGrp="1"/>
          </p:cNvSpPr>
          <p:nvPr>
            <p:ph type="ftr" sz="quarter" idx="12"/>
          </p:nvPr>
        </p:nvSpPr>
        <p:spPr>
          <a:xfrm>
            <a:off x="1600200" y="4686155"/>
            <a:ext cx="4572000" cy="273844"/>
          </a:xfrm>
        </p:spPr>
        <p:txBody>
          <a:bodyPr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050">
                <a:solidFill>
                  <a:schemeClr val="tx2"/>
                </a:solidFill>
              </a:defRPr>
            </a:lvl1pPr>
            <a:extLst/>
          </a:lstStyle>
          <a:p>
            <a:fld id="{E4606EA6-EFEA-4C30-9264-4F9291A5780D}" type="datetime1">
              <a:rPr lang="en-US" smtClean="0"/>
              <a:pPr/>
              <a:t>6/28/2025</a:t>
            </a:fld>
            <a:endParaRPr lang="en-US" sz="1050" dirty="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a:defRPr sz="1050">
                <a:solidFill>
                  <a:schemeClr val="tx2"/>
                </a:solidFill>
              </a:defRPr>
            </a:lvl1pPr>
            <a:extLst/>
          </a:lstStyle>
          <a:p>
            <a:pPr algn="r"/>
            <a:endParaRPr lang="en-US" sz="1050" dirty="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9" name="Rectangle 8"/>
          <p:cNvSpPr/>
          <p:nvPr/>
        </p:nvSpPr>
        <p:spPr>
          <a:xfrm>
            <a:off x="590549" y="1129460"/>
            <a:ext cx="8553451"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23" name="Slide Number Placeholder 22"/>
          <p:cNvSpPr>
            <a:spLocks noGrp="1"/>
          </p:cNvSpPr>
          <p:nvPr>
            <p:ph type="sldNum" sz="quarter" idx="4"/>
          </p:nvPr>
        </p:nvSpPr>
        <p:spPr>
          <a:xfrm>
            <a:off x="0" y="1123513"/>
            <a:ext cx="533400" cy="183357"/>
          </a:xfrm>
          <a:prstGeom prst="rect">
            <a:avLst/>
          </a:prstGeom>
        </p:spPr>
        <p:txBody>
          <a:bodyPr vert="horz" anchor="ctr" anchorCtr="0">
            <a:normAutofit/>
          </a:bodyPr>
          <a:lstStyle>
            <a:lvl1pPr algn="ctr">
              <a:defRPr sz="1050" b="1">
                <a:solidFill>
                  <a:srgbClr val="FFFFFF"/>
                </a:solidFill>
              </a:defRPr>
            </a:lvl1pPr>
            <a:extLst/>
          </a:lstStyle>
          <a:p>
            <a:pPr algn="ctr"/>
            <a:fld id="{8F82E0A0-C266-4798-8C8F-B9F91E9DA37E}" type="slidenum">
              <a:rPr lang="en-US" sz="1050" b="1" smtClean="0">
                <a:solidFill>
                  <a:srgbClr val="FFFFFF"/>
                </a:solidFill>
              </a:rPr>
              <a:pPr algn="ctr"/>
              <a:t>‹#›</a:t>
            </a:fld>
            <a:endParaRPr lang="en-US" sz="1050" b="1" dirty="0">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sz="3150" kern="1200">
          <a:solidFill>
            <a:schemeClr val="tx2"/>
          </a:solidFill>
          <a:latin typeface="+mj-lt"/>
          <a:ea typeface="+mj-ea"/>
          <a:cs typeface="+mj-cs"/>
        </a:defRPr>
      </a:lvl1pPr>
      <a:extLst/>
    </p:titleStyle>
    <p:bodyStyle>
      <a:lvl1pPr marL="240024" indent="-240024" algn="l" rtl="0" eaLnBrk="1" latinLnBrk="0" hangingPunct="1">
        <a:spcBef>
          <a:spcPts val="525"/>
        </a:spcBef>
        <a:buClr>
          <a:schemeClr val="accent2"/>
        </a:buClr>
        <a:buSzPct val="60000"/>
        <a:buFont typeface="Wingdings"/>
        <a:buChar char=""/>
        <a:defRPr sz="2175" kern="1200">
          <a:solidFill>
            <a:schemeClr val="tx1"/>
          </a:solidFill>
          <a:latin typeface="+mn-lt"/>
          <a:ea typeface="+mn-ea"/>
          <a:cs typeface="+mn-cs"/>
        </a:defRPr>
      </a:lvl1pPr>
      <a:lvl2pPr marL="480048" indent="-205735" algn="l" rtl="0" eaLnBrk="1" latinLnBrk="0" hangingPunct="1">
        <a:spcBef>
          <a:spcPts val="413"/>
        </a:spcBef>
        <a:buClr>
          <a:schemeClr val="accent1"/>
        </a:buClr>
        <a:buSzPct val="70000"/>
        <a:buFont typeface="Wingdings 2"/>
        <a:buChar char=""/>
        <a:defRPr sz="1950" kern="1200">
          <a:solidFill>
            <a:schemeClr val="tx1"/>
          </a:solidFill>
          <a:latin typeface="+mn-lt"/>
          <a:ea typeface="+mn-ea"/>
          <a:cs typeface="+mn-cs"/>
        </a:defRPr>
      </a:lvl2pPr>
      <a:lvl3pPr marL="685783" indent="-171446" algn="l" rtl="0" eaLnBrk="1" latinLnBrk="0" hangingPunct="1">
        <a:spcBef>
          <a:spcPts val="375"/>
        </a:spcBef>
        <a:buClr>
          <a:schemeClr val="accent2"/>
        </a:buClr>
        <a:buSzPct val="75000"/>
        <a:buFont typeface="Wingdings"/>
        <a:buChar char=""/>
        <a:defRPr sz="1725" kern="1200">
          <a:solidFill>
            <a:schemeClr val="tx1"/>
          </a:solidFill>
          <a:latin typeface="+mn-lt"/>
          <a:ea typeface="+mn-ea"/>
          <a:cs typeface="+mn-cs"/>
        </a:defRPr>
      </a:lvl3pPr>
      <a:lvl4pPr marL="1028675" indent="-171446" algn="l" rtl="0" eaLnBrk="1" latinLnBrk="0" hangingPunct="1">
        <a:spcBef>
          <a:spcPts val="300"/>
        </a:spcBef>
        <a:buClr>
          <a:schemeClr val="accent3"/>
        </a:buClr>
        <a:buSzPct val="75000"/>
        <a:buFont typeface="Wingdings"/>
        <a:buChar char=""/>
        <a:defRPr sz="1500" kern="1200">
          <a:solidFill>
            <a:schemeClr val="tx1"/>
          </a:solidFill>
          <a:latin typeface="+mn-lt"/>
          <a:ea typeface="+mn-ea"/>
          <a:cs typeface="+mn-cs"/>
        </a:defRPr>
      </a:lvl4pPr>
      <a:lvl5pPr marL="1371566" indent="-171446" algn="l" rtl="0" eaLnBrk="1" latinLnBrk="0" hangingPunct="1">
        <a:spcBef>
          <a:spcPts val="300"/>
        </a:spcBef>
        <a:buClr>
          <a:schemeClr val="accent4"/>
        </a:buClr>
        <a:buSzPct val="65000"/>
        <a:buFont typeface="Wingdings"/>
        <a:buChar char=""/>
        <a:defRPr sz="1500" kern="1200">
          <a:solidFill>
            <a:schemeClr val="tx1"/>
          </a:solidFill>
          <a:latin typeface="+mn-lt"/>
          <a:ea typeface="+mn-ea"/>
          <a:cs typeface="+mn-cs"/>
        </a:defRPr>
      </a:lvl5pPr>
      <a:lvl6pPr marL="1577300" indent="-171446" algn="l" rtl="0" eaLnBrk="1" latinLnBrk="0" hangingPunct="1">
        <a:spcBef>
          <a:spcPct val="20000"/>
        </a:spcBef>
        <a:buClr>
          <a:schemeClr val="accent1"/>
        </a:buClr>
        <a:buFont typeface="Wingdings"/>
        <a:buNone/>
        <a:defRPr sz="1350" kern="1200" baseline="0">
          <a:solidFill>
            <a:schemeClr val="tx1"/>
          </a:solidFill>
          <a:latin typeface="+mn-lt"/>
          <a:ea typeface="+mn-ea"/>
          <a:cs typeface="+mn-cs"/>
        </a:defRPr>
      </a:lvl6pPr>
      <a:lvl7pPr marL="1783036" indent="-171446" algn="l" rtl="0" eaLnBrk="1" latinLnBrk="0" hangingPunct="1">
        <a:spcBef>
          <a:spcPct val="20000"/>
        </a:spcBef>
        <a:buClr>
          <a:schemeClr val="accent2"/>
        </a:buClr>
        <a:buFont typeface="Wingdings"/>
        <a:buChar char="§"/>
        <a:defRPr sz="1350" kern="1200" baseline="0">
          <a:solidFill>
            <a:schemeClr val="tx1"/>
          </a:solidFill>
          <a:latin typeface="+mn-lt"/>
          <a:ea typeface="+mn-ea"/>
          <a:cs typeface="+mn-cs"/>
        </a:defRPr>
      </a:lvl7pPr>
      <a:lvl8pPr marL="1988771" indent="-171446" algn="l" rtl="0" eaLnBrk="1" latinLnBrk="0" hangingPunct="1">
        <a:spcBef>
          <a:spcPct val="20000"/>
        </a:spcBef>
        <a:buClr>
          <a:schemeClr val="accent3"/>
        </a:buClr>
        <a:buFont typeface="Wingdings"/>
        <a:buChar char="§"/>
        <a:defRPr sz="1350" kern="1200" baseline="0">
          <a:solidFill>
            <a:schemeClr val="tx1"/>
          </a:solidFill>
          <a:latin typeface="+mn-lt"/>
          <a:ea typeface="+mn-ea"/>
          <a:cs typeface="+mn-cs"/>
        </a:defRPr>
      </a:lvl8pPr>
      <a:lvl9pPr marL="2194505" indent="-171446" algn="l" rtl="0" eaLnBrk="1" latinLnBrk="0" hangingPunct="1">
        <a:spcBef>
          <a:spcPct val="20000"/>
        </a:spcBef>
        <a:buClr>
          <a:schemeClr val="accent4"/>
        </a:buClr>
        <a:buFont typeface="Wingdings"/>
        <a:buChar char="§"/>
        <a:defRPr sz="135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342892" algn="l" rtl="0" eaLnBrk="1" hangingPunct="1">
        <a:defRPr kern="1200">
          <a:solidFill>
            <a:schemeClr val="tx1"/>
          </a:solidFill>
          <a:latin typeface="+mn-lt"/>
          <a:ea typeface="+mn-ea"/>
          <a:cs typeface="+mn-cs"/>
        </a:defRPr>
      </a:lvl2pPr>
      <a:lvl3pPr marL="685783" algn="l" rtl="0" eaLnBrk="1" hangingPunct="1">
        <a:defRPr kern="1200">
          <a:solidFill>
            <a:schemeClr val="tx1"/>
          </a:solidFill>
          <a:latin typeface="+mn-lt"/>
          <a:ea typeface="+mn-ea"/>
          <a:cs typeface="+mn-cs"/>
        </a:defRPr>
      </a:lvl3pPr>
      <a:lvl4pPr marL="1028675" algn="l" rtl="0" eaLnBrk="1" hangingPunct="1">
        <a:defRPr kern="1200">
          <a:solidFill>
            <a:schemeClr val="tx1"/>
          </a:solidFill>
          <a:latin typeface="+mn-lt"/>
          <a:ea typeface="+mn-ea"/>
          <a:cs typeface="+mn-cs"/>
        </a:defRPr>
      </a:lvl4pPr>
      <a:lvl5pPr marL="1371566" algn="l" rtl="0" eaLnBrk="1" hangingPunct="1">
        <a:defRPr kern="1200">
          <a:solidFill>
            <a:schemeClr val="tx1"/>
          </a:solidFill>
          <a:latin typeface="+mn-lt"/>
          <a:ea typeface="+mn-ea"/>
          <a:cs typeface="+mn-cs"/>
        </a:defRPr>
      </a:lvl5pPr>
      <a:lvl6pPr marL="1714457" algn="l" rtl="0" eaLnBrk="1" hangingPunct="1">
        <a:defRPr kern="1200">
          <a:solidFill>
            <a:schemeClr val="tx1"/>
          </a:solidFill>
          <a:latin typeface="+mn-lt"/>
          <a:ea typeface="+mn-ea"/>
          <a:cs typeface="+mn-cs"/>
        </a:defRPr>
      </a:lvl6pPr>
      <a:lvl7pPr marL="2057348" algn="l" rtl="0" eaLnBrk="1" hangingPunct="1">
        <a:defRPr kern="1200">
          <a:solidFill>
            <a:schemeClr val="tx1"/>
          </a:solidFill>
          <a:latin typeface="+mn-lt"/>
          <a:ea typeface="+mn-ea"/>
          <a:cs typeface="+mn-cs"/>
        </a:defRPr>
      </a:lvl7pPr>
      <a:lvl8pPr marL="2400240" algn="l" rtl="0" eaLnBrk="1" hangingPunct="1">
        <a:defRPr kern="1200">
          <a:solidFill>
            <a:schemeClr val="tx1"/>
          </a:solidFill>
          <a:latin typeface="+mn-lt"/>
          <a:ea typeface="+mn-ea"/>
          <a:cs typeface="+mn-cs"/>
        </a:defRPr>
      </a:lvl8pPr>
      <a:lvl9pPr marL="2743132"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21.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5" Type="http://schemas.openxmlformats.org/officeDocument/2006/relationships/image" Target="../media/image6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hyperlink" Target="https://rntfnd.or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43000" y="1"/>
            <a:ext cx="6858000" cy="4470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3"/>
          <p:cNvSpPr txBox="1">
            <a:spLocks/>
          </p:cNvSpPr>
          <p:nvPr/>
        </p:nvSpPr>
        <p:spPr>
          <a:xfrm>
            <a:off x="1439992" y="5193720"/>
            <a:ext cx="1371600" cy="380848"/>
          </a:xfrm>
          <a:prstGeom prst="rect">
            <a:avLst/>
          </a:prstGeom>
        </p:spPr>
        <p:txBody>
          <a:bodyPr vert="horz" rtlCol="0" anchor="b">
            <a:normAutofit/>
          </a:bodyPr>
          <a:lstStyle/>
          <a:p>
            <a:pPr>
              <a:spcBef>
                <a:spcPct val="0"/>
              </a:spcBef>
              <a:defRPr/>
            </a:pPr>
            <a:r>
              <a:rPr lang="en-US" sz="1350" cap="all" dirty="0">
                <a:solidFill>
                  <a:schemeClr val="bg1"/>
                </a:solidFill>
                <a:latin typeface="Garamond Premr Pro" pitchFamily="18" charset="0"/>
                <a:ea typeface="+mj-ea"/>
                <a:cs typeface="+mj-cs"/>
              </a:rPr>
              <a:t>January 2023</a:t>
            </a:r>
          </a:p>
        </p:txBody>
      </p:sp>
      <p:pic>
        <p:nvPicPr>
          <p:cNvPr id="19" name="Picture 8" descr="C:\Users\jamie hubans.AHF\AppData\Local\Microsoft\Windows\Temporary Internet Files\Content.IE5\TXMCAXJ6\MC910216995[1].png"/>
          <p:cNvPicPr>
            <a:picLocks noChangeAspect="1" noChangeArrowheads="1"/>
          </p:cNvPicPr>
          <p:nvPr/>
        </p:nvPicPr>
        <p:blipFill>
          <a:blip r:embed="rId3" cstate="email">
            <a:clrChange>
              <a:clrFrom>
                <a:srgbClr val="000000">
                  <a:alpha val="0"/>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5666"/>
            <a:ext cx="9144000" cy="4568034"/>
          </a:xfrm>
          <a:prstGeom prst="rect">
            <a:avLst/>
          </a:prstGeom>
          <a:noFill/>
        </p:spPr>
      </p:pic>
      <p:sp>
        <p:nvSpPr>
          <p:cNvPr id="7" name="TextBox 6"/>
          <p:cNvSpPr txBox="1"/>
          <p:nvPr/>
        </p:nvSpPr>
        <p:spPr>
          <a:xfrm>
            <a:off x="367635" y="2474426"/>
            <a:ext cx="6168730" cy="1815882"/>
          </a:xfrm>
          <a:prstGeom prst="rect">
            <a:avLst/>
          </a:prstGeom>
          <a:noFill/>
        </p:spPr>
        <p:txBody>
          <a:bodyPr wrap="square" rtlCol="0">
            <a:spAutoFit/>
          </a:bodyPr>
          <a:lstStyle/>
          <a:p>
            <a:pPr algn="ctr"/>
            <a:r>
              <a:rPr lang="en-US" sz="4400" b="1" dirty="0"/>
              <a:t>More than Space </a:t>
            </a:r>
          </a:p>
          <a:p>
            <a:pPr algn="ctr"/>
            <a:endParaRPr lang="en-US" sz="2800" b="1" dirty="0"/>
          </a:p>
          <a:p>
            <a:pPr algn="ctr"/>
            <a:r>
              <a:rPr lang="en-US" sz="2000" b="1" dirty="0"/>
              <a:t>A Resilient Core National PNT Architecture </a:t>
            </a:r>
          </a:p>
          <a:p>
            <a:pPr algn="ctr"/>
            <a:r>
              <a:rPr lang="en-US" sz="2000" b="1" dirty="0"/>
              <a:t>Benefits Everyone</a:t>
            </a:r>
            <a:endParaRPr lang="en-US" sz="3600" b="1" dirty="0"/>
          </a:p>
        </p:txBody>
      </p:sp>
      <p:sp>
        <p:nvSpPr>
          <p:cNvPr id="6" name="Subtitle 5"/>
          <p:cNvSpPr>
            <a:spLocks noGrp="1"/>
          </p:cNvSpPr>
          <p:nvPr>
            <p:ph type="subTitle" idx="1"/>
          </p:nvPr>
        </p:nvSpPr>
        <p:spPr>
          <a:xfrm>
            <a:off x="3276600" y="4519463"/>
            <a:ext cx="4877800" cy="514350"/>
          </a:xfrm>
        </p:spPr>
        <p:txBody>
          <a:bodyPr>
            <a:normAutofit fontScale="92500"/>
          </a:bodyPr>
          <a:lstStyle/>
          <a:p>
            <a:pPr algn="ctr"/>
            <a:r>
              <a:rPr lang="en-US" dirty="0"/>
              <a:t>Presentation Sponsored by Rohde and Schwarz</a:t>
            </a:r>
          </a:p>
        </p:txBody>
      </p:sp>
      <p:pic>
        <p:nvPicPr>
          <p:cNvPr id="5" name="Picture 4">
            <a:extLst>
              <a:ext uri="{FF2B5EF4-FFF2-40B4-BE49-F238E27FC236}">
                <a16:creationId xmlns:a16="http://schemas.microsoft.com/office/drawing/2014/main" id="{366F8A6C-63AA-471C-B078-8E755DA36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133350"/>
            <a:ext cx="1534702" cy="747905"/>
          </a:xfrm>
          <a:prstGeom prst="rect">
            <a:avLst/>
          </a:prstGeom>
        </p:spPr>
      </p:pic>
      <p:sp>
        <p:nvSpPr>
          <p:cNvPr id="2" name="TextBox 1">
            <a:extLst>
              <a:ext uri="{FF2B5EF4-FFF2-40B4-BE49-F238E27FC236}">
                <a16:creationId xmlns:a16="http://schemas.microsoft.com/office/drawing/2014/main" id="{82619F75-6C1C-3D9A-5C77-941FCB18A214}"/>
              </a:ext>
            </a:extLst>
          </p:cNvPr>
          <p:cNvSpPr txBox="1"/>
          <p:nvPr/>
        </p:nvSpPr>
        <p:spPr>
          <a:xfrm>
            <a:off x="457200" y="4604240"/>
            <a:ext cx="1752600" cy="369332"/>
          </a:xfrm>
          <a:prstGeom prst="rect">
            <a:avLst/>
          </a:prstGeom>
          <a:noFill/>
        </p:spPr>
        <p:txBody>
          <a:bodyPr wrap="square" rtlCol="0">
            <a:spAutoFit/>
          </a:bodyPr>
          <a:lstStyle/>
          <a:p>
            <a:r>
              <a:rPr lang="en-US" dirty="0">
                <a:solidFill>
                  <a:schemeClr val="bg1"/>
                </a:solidFill>
              </a:rPr>
              <a:t>June 2025</a:t>
            </a:r>
          </a:p>
        </p:txBody>
      </p:sp>
      <p:pic>
        <p:nvPicPr>
          <p:cNvPr id="11" name="Picture 10">
            <a:extLst>
              <a:ext uri="{FF2B5EF4-FFF2-40B4-BE49-F238E27FC236}">
                <a16:creationId xmlns:a16="http://schemas.microsoft.com/office/drawing/2014/main" id="{7AE2F1CB-8708-3BBC-6C71-B9F9617AB8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4758" y="514350"/>
            <a:ext cx="2021607" cy="36417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BBD279-F244-1718-468F-9C160F5C961D}"/>
              </a:ext>
            </a:extLst>
          </p:cNvPr>
          <p:cNvSpPr txBox="1"/>
          <p:nvPr/>
        </p:nvSpPr>
        <p:spPr>
          <a:xfrm>
            <a:off x="76200" y="283155"/>
            <a:ext cx="3949556" cy="461665"/>
          </a:xfrm>
          <a:prstGeom prst="rect">
            <a:avLst/>
          </a:prstGeom>
          <a:noFill/>
        </p:spPr>
        <p:txBody>
          <a:bodyPr wrap="square" rtlCol="0">
            <a:spAutoFit/>
          </a:bodyPr>
          <a:lstStyle/>
          <a:p>
            <a:pPr algn="ctr"/>
            <a:r>
              <a:rPr lang="en-US" sz="2400" dirty="0"/>
              <a:t>Jamming or Spoofing?</a:t>
            </a:r>
          </a:p>
        </p:txBody>
      </p:sp>
      <p:pic>
        <p:nvPicPr>
          <p:cNvPr id="6" name="Picture 5">
            <a:extLst>
              <a:ext uri="{FF2B5EF4-FFF2-40B4-BE49-F238E27FC236}">
                <a16:creationId xmlns:a16="http://schemas.microsoft.com/office/drawing/2014/main" id="{943FE53E-391D-13CE-DC62-ABA3E986F4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8856" y="971551"/>
            <a:ext cx="5410200" cy="3864428"/>
          </a:xfrm>
          <a:prstGeom prst="rect">
            <a:avLst/>
          </a:prstGeom>
        </p:spPr>
      </p:pic>
    </p:spTree>
    <p:extLst>
      <p:ext uri="{BB962C8B-B14F-4D97-AF65-F5344CB8AC3E}">
        <p14:creationId xmlns:p14="http://schemas.microsoft.com/office/powerpoint/2010/main" val="341081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572811-98B8-D8B8-5FEE-994B6DE8666C}"/>
              </a:ext>
            </a:extLst>
          </p:cNvPr>
          <p:cNvPicPr>
            <a:picLocks noChangeAspect="1"/>
          </p:cNvPicPr>
          <p:nvPr/>
        </p:nvPicPr>
        <p:blipFill>
          <a:blip r:embed="rId2"/>
          <a:stretch>
            <a:fillRect/>
          </a:stretch>
        </p:blipFill>
        <p:spPr>
          <a:xfrm>
            <a:off x="228600" y="285750"/>
            <a:ext cx="2706858" cy="1932599"/>
          </a:xfrm>
          <a:prstGeom prst="rect">
            <a:avLst/>
          </a:prstGeom>
        </p:spPr>
      </p:pic>
      <p:pic>
        <p:nvPicPr>
          <p:cNvPr id="5" name="Picture 4">
            <a:extLst>
              <a:ext uri="{FF2B5EF4-FFF2-40B4-BE49-F238E27FC236}">
                <a16:creationId xmlns:a16="http://schemas.microsoft.com/office/drawing/2014/main" id="{1E4BDCB2-ED06-CF7E-52E7-350B808A65CF}"/>
              </a:ext>
            </a:extLst>
          </p:cNvPr>
          <p:cNvPicPr>
            <a:picLocks noChangeAspect="1"/>
          </p:cNvPicPr>
          <p:nvPr/>
        </p:nvPicPr>
        <p:blipFill>
          <a:blip r:embed="rId3"/>
          <a:srcRect l="7532" t="29259" r="4568" b="10000"/>
          <a:stretch>
            <a:fillRect/>
          </a:stretch>
        </p:blipFill>
        <p:spPr>
          <a:xfrm>
            <a:off x="1752600" y="1657350"/>
            <a:ext cx="6781800" cy="3124200"/>
          </a:xfrm>
          <a:prstGeom prst="rect">
            <a:avLst/>
          </a:prstGeom>
          <a:ln>
            <a:solidFill>
              <a:schemeClr val="accent1"/>
            </a:solidFill>
          </a:ln>
        </p:spPr>
      </p:pic>
    </p:spTree>
    <p:extLst>
      <p:ext uri="{BB962C8B-B14F-4D97-AF65-F5344CB8AC3E}">
        <p14:creationId xmlns:p14="http://schemas.microsoft.com/office/powerpoint/2010/main" val="286626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AB368-92A1-4F01-B1A4-61FD23021C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5756" y="2647950"/>
            <a:ext cx="3657600" cy="2209800"/>
          </a:xfrm>
          <a:prstGeom prst="rect">
            <a:avLst/>
          </a:prstGeom>
        </p:spPr>
      </p:pic>
      <p:pic>
        <p:nvPicPr>
          <p:cNvPr id="5" name="Picture 4">
            <a:extLst>
              <a:ext uri="{FF2B5EF4-FFF2-40B4-BE49-F238E27FC236}">
                <a16:creationId xmlns:a16="http://schemas.microsoft.com/office/drawing/2014/main" id="{4D937BDB-D1A9-4BB3-8B6E-4642FE6B0E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3540" y="3867151"/>
            <a:ext cx="519113" cy="214190"/>
          </a:xfrm>
          <a:prstGeom prst="rect">
            <a:avLst/>
          </a:prstGeom>
        </p:spPr>
      </p:pic>
      <p:cxnSp>
        <p:nvCxnSpPr>
          <p:cNvPr id="7" name="Straight Arrow Connector 6">
            <a:extLst>
              <a:ext uri="{FF2B5EF4-FFF2-40B4-BE49-F238E27FC236}">
                <a16:creationId xmlns:a16="http://schemas.microsoft.com/office/drawing/2014/main" id="{E3F20F5A-DDFF-4671-B20A-D37D39E68356}"/>
              </a:ext>
            </a:extLst>
          </p:cNvPr>
          <p:cNvCxnSpPr>
            <a:cxnSpLocks/>
          </p:cNvCxnSpPr>
          <p:nvPr/>
        </p:nvCxnSpPr>
        <p:spPr>
          <a:xfrm flipH="1">
            <a:off x="5791202" y="3960369"/>
            <a:ext cx="749449" cy="152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8AB315-12DE-473A-94FE-BD50B480608B}"/>
              </a:ext>
            </a:extLst>
          </p:cNvPr>
          <p:cNvSpPr txBox="1"/>
          <p:nvPr/>
        </p:nvSpPr>
        <p:spPr>
          <a:xfrm>
            <a:off x="533400" y="189420"/>
            <a:ext cx="6475590" cy="738664"/>
          </a:xfrm>
          <a:prstGeom prst="rect">
            <a:avLst/>
          </a:prstGeom>
          <a:noFill/>
        </p:spPr>
        <p:txBody>
          <a:bodyPr wrap="square" rtlCol="0">
            <a:spAutoFit/>
          </a:bodyPr>
          <a:lstStyle/>
          <a:p>
            <a:r>
              <a:rPr lang="en-US" sz="2400" dirty="0"/>
              <a:t>Spoofing – </a:t>
            </a:r>
            <a:r>
              <a:rPr lang="en-US" dirty="0"/>
              <a:t>Hazardously Misleading Information</a:t>
            </a:r>
            <a:endParaRPr lang="en-US" sz="2400" dirty="0"/>
          </a:p>
          <a:p>
            <a:r>
              <a:rPr lang="en-US" dirty="0"/>
              <a:t>December 2011</a:t>
            </a:r>
          </a:p>
        </p:txBody>
      </p:sp>
      <p:pic>
        <p:nvPicPr>
          <p:cNvPr id="2" name="Picture 1">
            <a:extLst>
              <a:ext uri="{FF2B5EF4-FFF2-40B4-BE49-F238E27FC236}">
                <a16:creationId xmlns:a16="http://schemas.microsoft.com/office/drawing/2014/main" id="{9E61A407-01F7-4AE3-B0F0-AFCC911F6E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971551"/>
            <a:ext cx="3810000" cy="2540000"/>
          </a:xfrm>
          <a:prstGeom prst="rect">
            <a:avLst/>
          </a:prstGeom>
        </p:spPr>
      </p:pic>
    </p:spTree>
    <p:extLst>
      <p:ext uri="{BB962C8B-B14F-4D97-AF65-F5344CB8AC3E}">
        <p14:creationId xmlns:p14="http://schemas.microsoft.com/office/powerpoint/2010/main" val="1255223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E0DD2-CB59-4F92-9308-D6579954E4AE}"/>
              </a:ext>
            </a:extLst>
          </p:cNvPr>
          <p:cNvPicPr>
            <a:picLocks noChangeAspect="1"/>
          </p:cNvPicPr>
          <p:nvPr/>
        </p:nvPicPr>
        <p:blipFill>
          <a:blip r:embed="rId3"/>
          <a:stretch>
            <a:fillRect/>
          </a:stretch>
        </p:blipFill>
        <p:spPr>
          <a:xfrm>
            <a:off x="3505202" y="1657350"/>
            <a:ext cx="4333875" cy="2667000"/>
          </a:xfrm>
          <a:prstGeom prst="rect">
            <a:avLst/>
          </a:prstGeom>
        </p:spPr>
      </p:pic>
      <p:sp>
        <p:nvSpPr>
          <p:cNvPr id="3" name="TextBox 2">
            <a:extLst>
              <a:ext uri="{FF2B5EF4-FFF2-40B4-BE49-F238E27FC236}">
                <a16:creationId xmlns:a16="http://schemas.microsoft.com/office/drawing/2014/main" id="{CD339FF1-7BCA-4400-B7CD-CD7AD524E862}"/>
              </a:ext>
            </a:extLst>
          </p:cNvPr>
          <p:cNvSpPr txBox="1"/>
          <p:nvPr/>
        </p:nvSpPr>
        <p:spPr>
          <a:xfrm>
            <a:off x="1447800" y="209550"/>
            <a:ext cx="2438400" cy="738664"/>
          </a:xfrm>
          <a:prstGeom prst="rect">
            <a:avLst/>
          </a:prstGeom>
          <a:noFill/>
        </p:spPr>
        <p:txBody>
          <a:bodyPr wrap="square" rtlCol="0">
            <a:spAutoFit/>
          </a:bodyPr>
          <a:lstStyle/>
          <a:p>
            <a:r>
              <a:rPr lang="en-US" sz="2400" dirty="0"/>
              <a:t>Spoofing Demo</a:t>
            </a:r>
          </a:p>
          <a:p>
            <a:r>
              <a:rPr lang="en-US" dirty="0"/>
              <a:t>June 2012</a:t>
            </a:r>
          </a:p>
        </p:txBody>
      </p:sp>
      <p:sp>
        <p:nvSpPr>
          <p:cNvPr id="4" name="TextBox 3">
            <a:extLst>
              <a:ext uri="{FF2B5EF4-FFF2-40B4-BE49-F238E27FC236}">
                <a16:creationId xmlns:a16="http://schemas.microsoft.com/office/drawing/2014/main" id="{D164D8E6-6467-4630-B123-9894EE6729FE}"/>
              </a:ext>
            </a:extLst>
          </p:cNvPr>
          <p:cNvSpPr txBox="1"/>
          <p:nvPr/>
        </p:nvSpPr>
        <p:spPr>
          <a:xfrm>
            <a:off x="1143000" y="2495551"/>
            <a:ext cx="2514600" cy="1200329"/>
          </a:xfrm>
          <a:prstGeom prst="rect">
            <a:avLst/>
          </a:prstGeom>
          <a:noFill/>
        </p:spPr>
        <p:txBody>
          <a:bodyPr wrap="square" rtlCol="0">
            <a:spAutoFit/>
          </a:bodyPr>
          <a:lstStyle/>
          <a:p>
            <a:pPr algn="ctr"/>
            <a:r>
              <a:rPr lang="en-US" dirty="0"/>
              <a:t>University of Texas, Austin</a:t>
            </a:r>
          </a:p>
          <a:p>
            <a:pPr algn="ctr"/>
            <a:endParaRPr lang="en-US" dirty="0"/>
          </a:p>
          <a:p>
            <a:pPr algn="ctr"/>
            <a:r>
              <a:rPr lang="en-US" dirty="0"/>
              <a:t>Prof Todd Humphreys</a:t>
            </a:r>
          </a:p>
        </p:txBody>
      </p:sp>
    </p:spTree>
    <p:extLst>
      <p:ext uri="{BB962C8B-B14F-4D97-AF65-F5344CB8AC3E}">
        <p14:creationId xmlns:p14="http://schemas.microsoft.com/office/powerpoint/2010/main" val="403105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8296A-50C3-4EFA-B0F7-E3117AA4F5E1}"/>
              </a:ext>
            </a:extLst>
          </p:cNvPr>
          <p:cNvSpPr txBox="1"/>
          <p:nvPr/>
        </p:nvSpPr>
        <p:spPr>
          <a:xfrm>
            <a:off x="533400" y="239519"/>
            <a:ext cx="4953000" cy="738664"/>
          </a:xfrm>
          <a:prstGeom prst="rect">
            <a:avLst/>
          </a:prstGeom>
          <a:noFill/>
        </p:spPr>
        <p:txBody>
          <a:bodyPr wrap="square" rtlCol="0">
            <a:spAutoFit/>
          </a:bodyPr>
          <a:lstStyle/>
          <a:p>
            <a:r>
              <a:rPr lang="en-US" sz="2400" dirty="0"/>
              <a:t>Tutorial – Build Your Own GPS </a:t>
            </a:r>
            <a:r>
              <a:rPr lang="en-US" sz="2400" dirty="0" err="1"/>
              <a:t>Spoofer</a:t>
            </a:r>
            <a:endParaRPr lang="en-US" sz="2400" dirty="0"/>
          </a:p>
          <a:p>
            <a:r>
              <a:rPr lang="en-US" dirty="0"/>
              <a:t>December 2015</a:t>
            </a:r>
          </a:p>
        </p:txBody>
      </p:sp>
      <p:pic>
        <p:nvPicPr>
          <p:cNvPr id="3" name="Picture 2">
            <a:extLst>
              <a:ext uri="{FF2B5EF4-FFF2-40B4-BE49-F238E27FC236}">
                <a16:creationId xmlns:a16="http://schemas.microsoft.com/office/drawing/2014/main" id="{56C9FE7E-ED8A-4844-81A1-F5C8579F15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647950"/>
            <a:ext cx="2509503" cy="2057400"/>
          </a:xfrm>
          <a:prstGeom prst="rect">
            <a:avLst/>
          </a:prstGeom>
        </p:spPr>
      </p:pic>
      <p:pic>
        <p:nvPicPr>
          <p:cNvPr id="4" name="Picture 3">
            <a:extLst>
              <a:ext uri="{FF2B5EF4-FFF2-40B4-BE49-F238E27FC236}">
                <a16:creationId xmlns:a16="http://schemas.microsoft.com/office/drawing/2014/main" id="{BB38ADEA-BF5E-453D-886E-44DBDEE085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1700" y="1504952"/>
            <a:ext cx="2520895" cy="1971125"/>
          </a:xfrm>
          <a:prstGeom prst="rect">
            <a:avLst/>
          </a:prstGeom>
        </p:spPr>
      </p:pic>
      <p:sp>
        <p:nvSpPr>
          <p:cNvPr id="5" name="TextBox 4">
            <a:extLst>
              <a:ext uri="{FF2B5EF4-FFF2-40B4-BE49-F238E27FC236}">
                <a16:creationId xmlns:a16="http://schemas.microsoft.com/office/drawing/2014/main" id="{40F31D85-B30B-4E0E-BD6A-CABC94C02915}"/>
              </a:ext>
            </a:extLst>
          </p:cNvPr>
          <p:cNvSpPr txBox="1"/>
          <p:nvPr/>
        </p:nvSpPr>
        <p:spPr>
          <a:xfrm>
            <a:off x="2209800" y="3790952"/>
            <a:ext cx="2971800" cy="646331"/>
          </a:xfrm>
          <a:prstGeom prst="rect">
            <a:avLst/>
          </a:prstGeom>
          <a:noFill/>
        </p:spPr>
        <p:txBody>
          <a:bodyPr wrap="square" rtlCol="0">
            <a:spAutoFit/>
          </a:bodyPr>
          <a:lstStyle/>
          <a:p>
            <a:r>
              <a:rPr lang="en-US" dirty="0"/>
              <a:t>Hackers Convention </a:t>
            </a:r>
          </a:p>
          <a:p>
            <a:r>
              <a:rPr lang="en-US" dirty="0"/>
              <a:t>Las Vegas</a:t>
            </a:r>
          </a:p>
        </p:txBody>
      </p:sp>
    </p:spTree>
    <p:extLst>
      <p:ext uri="{BB962C8B-B14F-4D97-AF65-F5344CB8AC3E}">
        <p14:creationId xmlns:p14="http://schemas.microsoft.com/office/powerpoint/2010/main" val="259581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4619FD-DDED-470C-82F5-A877A261E447}"/>
              </a:ext>
            </a:extLst>
          </p:cNvPr>
          <p:cNvSpPr/>
          <p:nvPr/>
        </p:nvSpPr>
        <p:spPr>
          <a:xfrm>
            <a:off x="1524000" y="1544419"/>
            <a:ext cx="5562600" cy="646331"/>
          </a:xfrm>
          <a:prstGeom prst="rect">
            <a:avLst/>
          </a:prstGeom>
        </p:spPr>
        <p:txBody>
          <a:bodyPr wrap="square">
            <a:spAutoFit/>
          </a:bodyPr>
          <a:lstStyle/>
          <a:p>
            <a:r>
              <a:rPr lang="en-US" dirty="0"/>
              <a:t>DHS: ‘Drug Traffickers Are Spoofing Border Drones’ – </a:t>
            </a:r>
          </a:p>
          <a:p>
            <a:r>
              <a:rPr lang="en-US" dirty="0"/>
              <a:t>Defense One</a:t>
            </a:r>
          </a:p>
        </p:txBody>
      </p:sp>
      <p:sp>
        <p:nvSpPr>
          <p:cNvPr id="4" name="TextBox 3">
            <a:extLst>
              <a:ext uri="{FF2B5EF4-FFF2-40B4-BE49-F238E27FC236}">
                <a16:creationId xmlns:a16="http://schemas.microsoft.com/office/drawing/2014/main" id="{EC0975D0-AA9F-4085-8F1F-9CC8934DC3FB}"/>
              </a:ext>
            </a:extLst>
          </p:cNvPr>
          <p:cNvSpPr txBox="1"/>
          <p:nvPr/>
        </p:nvSpPr>
        <p:spPr>
          <a:xfrm>
            <a:off x="762000" y="133350"/>
            <a:ext cx="6096000" cy="738664"/>
          </a:xfrm>
          <a:prstGeom prst="rect">
            <a:avLst/>
          </a:prstGeom>
          <a:noFill/>
        </p:spPr>
        <p:txBody>
          <a:bodyPr wrap="square" rtlCol="0">
            <a:spAutoFit/>
          </a:bodyPr>
          <a:lstStyle/>
          <a:p>
            <a:r>
              <a:rPr lang="en-US" sz="2400" dirty="0"/>
              <a:t>First U.S. Open-Source Spoofing Report</a:t>
            </a:r>
          </a:p>
          <a:p>
            <a:r>
              <a:rPr lang="en-US" dirty="0"/>
              <a:t>December 2015</a:t>
            </a:r>
          </a:p>
        </p:txBody>
      </p:sp>
      <p:pic>
        <p:nvPicPr>
          <p:cNvPr id="5" name="Picture 4">
            <a:extLst>
              <a:ext uri="{FF2B5EF4-FFF2-40B4-BE49-F238E27FC236}">
                <a16:creationId xmlns:a16="http://schemas.microsoft.com/office/drawing/2014/main" id="{9A9D083A-9B2C-4000-B58B-42A88424DE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344" y="2565872"/>
            <a:ext cx="2933700" cy="2200275"/>
          </a:xfrm>
          <a:prstGeom prst="rect">
            <a:avLst/>
          </a:prstGeom>
        </p:spPr>
      </p:pic>
      <p:pic>
        <p:nvPicPr>
          <p:cNvPr id="2" name="Picture 1">
            <a:extLst>
              <a:ext uri="{FF2B5EF4-FFF2-40B4-BE49-F238E27FC236}">
                <a16:creationId xmlns:a16="http://schemas.microsoft.com/office/drawing/2014/main" id="{BC78AE13-AAD9-46F4-AD5C-47CA84F4B3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2190752"/>
            <a:ext cx="3332922" cy="2017295"/>
          </a:xfrm>
          <a:prstGeom prst="rect">
            <a:avLst/>
          </a:prstGeom>
        </p:spPr>
      </p:pic>
    </p:spTree>
    <p:extLst>
      <p:ext uri="{BB962C8B-B14F-4D97-AF65-F5344CB8AC3E}">
        <p14:creationId xmlns:p14="http://schemas.microsoft.com/office/powerpoint/2010/main" val="301557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1601" y="269390"/>
            <a:ext cx="3132715" cy="1616561"/>
          </a:xfrm>
          <a:prstGeom prst="rect">
            <a:avLst/>
          </a:prstGeom>
        </p:spPr>
      </p:pic>
      <p:sp>
        <p:nvSpPr>
          <p:cNvPr id="7" name="TextBox 6"/>
          <p:cNvSpPr txBox="1"/>
          <p:nvPr/>
        </p:nvSpPr>
        <p:spPr>
          <a:xfrm>
            <a:off x="1447800" y="2571751"/>
            <a:ext cx="2514600" cy="1200329"/>
          </a:xfrm>
          <a:prstGeom prst="rect">
            <a:avLst/>
          </a:prstGeom>
          <a:noFill/>
        </p:spPr>
        <p:txBody>
          <a:bodyPr wrap="square" rtlCol="0">
            <a:spAutoFit/>
          </a:bodyPr>
          <a:lstStyle/>
          <a:p>
            <a:pPr algn="ctr"/>
            <a:r>
              <a:rPr lang="en-US" dirty="0"/>
              <a:t>Reposition 2 RCB 90s from Kuwait to Bahrain through International Waters</a:t>
            </a:r>
          </a:p>
        </p:txBody>
      </p:sp>
      <p:sp>
        <p:nvSpPr>
          <p:cNvPr id="6" name="TextBox 5">
            <a:extLst>
              <a:ext uri="{FF2B5EF4-FFF2-40B4-BE49-F238E27FC236}">
                <a16:creationId xmlns:a16="http://schemas.microsoft.com/office/drawing/2014/main" id="{399FDB14-9917-4762-894B-1C5EE688D8A4}"/>
              </a:ext>
            </a:extLst>
          </p:cNvPr>
          <p:cNvSpPr txBox="1"/>
          <p:nvPr/>
        </p:nvSpPr>
        <p:spPr>
          <a:xfrm>
            <a:off x="5181600" y="269390"/>
            <a:ext cx="2743200" cy="369332"/>
          </a:xfrm>
          <a:prstGeom prst="rect">
            <a:avLst/>
          </a:prstGeom>
          <a:noFill/>
        </p:spPr>
        <p:txBody>
          <a:bodyPr wrap="square" rtlCol="0">
            <a:spAutoFit/>
          </a:bodyPr>
          <a:lstStyle/>
          <a:p>
            <a:r>
              <a:rPr lang="en-US" dirty="0"/>
              <a:t>January 12,  2016</a:t>
            </a:r>
          </a:p>
        </p:txBody>
      </p:sp>
      <p:grpSp>
        <p:nvGrpSpPr>
          <p:cNvPr id="21" name="Group 20">
            <a:extLst>
              <a:ext uri="{FF2B5EF4-FFF2-40B4-BE49-F238E27FC236}">
                <a16:creationId xmlns:a16="http://schemas.microsoft.com/office/drawing/2014/main" id="{92EAFF85-1D1F-42B4-BA94-68A463006917}"/>
              </a:ext>
            </a:extLst>
          </p:cNvPr>
          <p:cNvGrpSpPr/>
          <p:nvPr/>
        </p:nvGrpSpPr>
        <p:grpSpPr>
          <a:xfrm>
            <a:off x="4495800" y="1047750"/>
            <a:ext cx="3363990" cy="3777810"/>
            <a:chOff x="3352800" y="1047750"/>
            <a:chExt cx="3363990" cy="3777810"/>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692" b="-537"/>
            <a:stretch/>
          </p:blipFill>
          <p:spPr>
            <a:xfrm>
              <a:off x="3352800" y="1047750"/>
              <a:ext cx="3363990" cy="3777810"/>
            </a:xfrm>
            <a:prstGeom prst="rect">
              <a:avLst/>
            </a:prstGeom>
          </p:spPr>
        </p:pic>
        <p:cxnSp>
          <p:nvCxnSpPr>
            <p:cNvPr id="15" name="Straight Connector 14">
              <a:extLst>
                <a:ext uri="{FF2B5EF4-FFF2-40B4-BE49-F238E27FC236}">
                  <a16:creationId xmlns:a16="http://schemas.microsoft.com/office/drawing/2014/main" id="{19556F44-E09E-4F98-9C29-6317D8F467D9}"/>
                </a:ext>
              </a:extLst>
            </p:cNvPr>
            <p:cNvCxnSpPr/>
            <p:nvPr/>
          </p:nvCxnSpPr>
          <p:spPr>
            <a:xfrm>
              <a:off x="4038600" y="1733550"/>
              <a:ext cx="304800" cy="76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2DF2388E-D77C-4A7A-84DF-C1281DEB52E0}"/>
                </a:ext>
              </a:extLst>
            </p:cNvPr>
            <p:cNvCxnSpPr>
              <a:cxnSpLocks/>
            </p:cNvCxnSpPr>
            <p:nvPr/>
          </p:nvCxnSpPr>
          <p:spPr>
            <a:xfrm>
              <a:off x="4343400" y="1809750"/>
              <a:ext cx="1118795" cy="1962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245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2E13AE-A9CD-4EEA-9EF4-34D670AC5D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4743" y="159528"/>
            <a:ext cx="3365284" cy="3779848"/>
          </a:xfrm>
          <a:prstGeom prst="rect">
            <a:avLst/>
          </a:prstGeom>
        </p:spPr>
      </p:pic>
      <p:sp>
        <p:nvSpPr>
          <p:cNvPr id="8" name="TextBox 7">
            <a:extLst>
              <a:ext uri="{FF2B5EF4-FFF2-40B4-BE49-F238E27FC236}">
                <a16:creationId xmlns:a16="http://schemas.microsoft.com/office/drawing/2014/main" id="{B63AFA6C-8863-48B7-8B83-2DDBB5FBC34E}"/>
              </a:ext>
            </a:extLst>
          </p:cNvPr>
          <p:cNvSpPr txBox="1"/>
          <p:nvPr/>
        </p:nvSpPr>
        <p:spPr>
          <a:xfrm>
            <a:off x="5334000" y="493753"/>
            <a:ext cx="2133600" cy="369332"/>
          </a:xfrm>
          <a:prstGeom prst="rect">
            <a:avLst/>
          </a:prstGeom>
          <a:noFill/>
        </p:spPr>
        <p:txBody>
          <a:bodyPr wrap="square" rtlCol="0">
            <a:spAutoFit/>
          </a:bodyPr>
          <a:lstStyle/>
          <a:p>
            <a:r>
              <a:rPr lang="en-US" dirty="0"/>
              <a:t>January 12,  2016</a:t>
            </a:r>
          </a:p>
        </p:txBody>
      </p:sp>
      <p:grpSp>
        <p:nvGrpSpPr>
          <p:cNvPr id="7" name="Group 6">
            <a:extLst>
              <a:ext uri="{FF2B5EF4-FFF2-40B4-BE49-F238E27FC236}">
                <a16:creationId xmlns:a16="http://schemas.microsoft.com/office/drawing/2014/main" id="{DC953C78-0DFA-4B4E-9751-BEFB8B317FB9}"/>
              </a:ext>
            </a:extLst>
          </p:cNvPr>
          <p:cNvGrpSpPr/>
          <p:nvPr/>
        </p:nvGrpSpPr>
        <p:grpSpPr>
          <a:xfrm>
            <a:off x="4419600" y="1363653"/>
            <a:ext cx="3365284" cy="3779848"/>
            <a:chOff x="2895600" y="361950"/>
            <a:chExt cx="3365284" cy="3779848"/>
          </a:xfrm>
        </p:grpSpPr>
        <p:pic>
          <p:nvPicPr>
            <p:cNvPr id="2" name="Picture 1">
              <a:extLst>
                <a:ext uri="{FF2B5EF4-FFF2-40B4-BE49-F238E27FC236}">
                  <a16:creationId xmlns:a16="http://schemas.microsoft.com/office/drawing/2014/main" id="{566BA143-0578-4994-825C-F4A66DA29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361950"/>
              <a:ext cx="3365284" cy="3779848"/>
            </a:xfrm>
            <a:prstGeom prst="rect">
              <a:avLst/>
            </a:prstGeom>
          </p:spPr>
        </p:pic>
        <p:sp>
          <p:nvSpPr>
            <p:cNvPr id="3" name="Explosion: 8 Points 2">
              <a:extLst>
                <a:ext uri="{FF2B5EF4-FFF2-40B4-BE49-F238E27FC236}">
                  <a16:creationId xmlns:a16="http://schemas.microsoft.com/office/drawing/2014/main" id="{31A07785-943E-4C65-8132-476BC41CB35D}"/>
                </a:ext>
              </a:extLst>
            </p:cNvPr>
            <p:cNvSpPr/>
            <p:nvPr/>
          </p:nvSpPr>
          <p:spPr>
            <a:xfrm>
              <a:off x="4724400" y="1885950"/>
              <a:ext cx="1524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6D190D8E-9261-4C5D-9620-45DB022EC086}"/>
                </a:ext>
              </a:extLst>
            </p:cNvPr>
            <p:cNvCxnSpPr/>
            <p:nvPr/>
          </p:nvCxnSpPr>
          <p:spPr>
            <a:xfrm>
              <a:off x="3733800" y="1047750"/>
              <a:ext cx="9906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1394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DDA663-FD0A-4BBD-B7E9-2C4618DD7801}"/>
              </a:ext>
            </a:extLst>
          </p:cNvPr>
          <p:cNvSpPr txBox="1"/>
          <p:nvPr/>
        </p:nvSpPr>
        <p:spPr>
          <a:xfrm>
            <a:off x="5676900" y="509903"/>
            <a:ext cx="2133600" cy="369332"/>
          </a:xfrm>
          <a:prstGeom prst="rect">
            <a:avLst/>
          </a:prstGeom>
          <a:noFill/>
        </p:spPr>
        <p:txBody>
          <a:bodyPr wrap="square" rtlCol="0">
            <a:spAutoFit/>
          </a:bodyPr>
          <a:lstStyle/>
          <a:p>
            <a:r>
              <a:rPr lang="en-US" dirty="0"/>
              <a:t>January 12,  2016</a:t>
            </a:r>
          </a:p>
        </p:txBody>
      </p:sp>
      <p:sp>
        <p:nvSpPr>
          <p:cNvPr id="9" name="TextBox 8">
            <a:extLst>
              <a:ext uri="{FF2B5EF4-FFF2-40B4-BE49-F238E27FC236}">
                <a16:creationId xmlns:a16="http://schemas.microsoft.com/office/drawing/2014/main" id="{3F3F8BA2-EB6E-4EE5-B613-0DFB424F5B7B}"/>
              </a:ext>
            </a:extLst>
          </p:cNvPr>
          <p:cNvSpPr txBox="1"/>
          <p:nvPr/>
        </p:nvSpPr>
        <p:spPr>
          <a:xfrm>
            <a:off x="3733800" y="4248151"/>
            <a:ext cx="4191000" cy="923330"/>
          </a:xfrm>
          <a:prstGeom prst="rect">
            <a:avLst/>
          </a:prstGeom>
          <a:noFill/>
        </p:spPr>
        <p:txBody>
          <a:bodyPr wrap="square" rtlCol="0">
            <a:spAutoFit/>
          </a:bodyPr>
          <a:lstStyle/>
          <a:p>
            <a:pPr marL="285743" indent="-285743">
              <a:buFont typeface="Arial" panose="020B0604020202020204" pitchFamily="34" charset="0"/>
              <a:buChar char="•"/>
            </a:pPr>
            <a:r>
              <a:rPr lang="en-US" dirty="0"/>
              <a:t>Right after US/Iran nuclear agreement</a:t>
            </a:r>
          </a:p>
          <a:p>
            <a:pPr marL="285743" indent="-285743">
              <a:buFont typeface="Arial" panose="020B0604020202020204" pitchFamily="34" charset="0"/>
              <a:buChar char="•"/>
            </a:pPr>
            <a:r>
              <a:rPr lang="en-US" dirty="0"/>
              <a:t>Same day as President’s last major speech to the nation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209550"/>
            <a:ext cx="4457700" cy="29718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4725" y="1548918"/>
            <a:ext cx="4324350" cy="2699232"/>
          </a:xfrm>
          <a:prstGeom prst="rect">
            <a:avLst/>
          </a:prstGeom>
        </p:spPr>
      </p:pic>
      <p:sp>
        <p:nvSpPr>
          <p:cNvPr id="7" name="TextBox 6">
            <a:extLst>
              <a:ext uri="{FF2B5EF4-FFF2-40B4-BE49-F238E27FC236}">
                <a16:creationId xmlns:a16="http://schemas.microsoft.com/office/drawing/2014/main" id="{2E85DA5F-1E2D-40F1-9F5A-FE2AF995BFD2}"/>
              </a:ext>
            </a:extLst>
          </p:cNvPr>
          <p:cNvSpPr txBox="1"/>
          <p:nvPr/>
        </p:nvSpPr>
        <p:spPr>
          <a:xfrm>
            <a:off x="1512180" y="3724931"/>
            <a:ext cx="1709569" cy="523220"/>
          </a:xfrm>
          <a:prstGeom prst="rect">
            <a:avLst/>
          </a:prstGeom>
          <a:noFill/>
        </p:spPr>
        <p:txBody>
          <a:bodyPr wrap="square" rtlCol="0">
            <a:spAutoFit/>
          </a:bodyPr>
          <a:lstStyle/>
          <a:p>
            <a:r>
              <a:rPr lang="en-US" sz="2800" dirty="0"/>
              <a:t>Spoofing?</a:t>
            </a:r>
          </a:p>
        </p:txBody>
      </p:sp>
    </p:spTree>
    <p:extLst>
      <p:ext uri="{BB962C8B-B14F-4D97-AF65-F5344CB8AC3E}">
        <p14:creationId xmlns:p14="http://schemas.microsoft.com/office/powerpoint/2010/main" val="1838647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22C45-C985-440F-9E9C-AF43E3F5A1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1600" y="133351"/>
            <a:ext cx="6248400" cy="849854"/>
          </a:xfrm>
          <a:prstGeom prst="rect">
            <a:avLst/>
          </a:prstGeom>
        </p:spPr>
      </p:pic>
      <p:pic>
        <p:nvPicPr>
          <p:cNvPr id="3" name="Picture 2">
            <a:extLst>
              <a:ext uri="{FF2B5EF4-FFF2-40B4-BE49-F238E27FC236}">
                <a16:creationId xmlns:a16="http://schemas.microsoft.com/office/drawing/2014/main" id="{7884482E-DF5E-4EC2-A67A-4FEDDF63F4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1233603"/>
            <a:ext cx="3657600" cy="2676293"/>
          </a:xfrm>
          <a:prstGeom prst="rect">
            <a:avLst/>
          </a:prstGeom>
        </p:spPr>
      </p:pic>
      <p:pic>
        <p:nvPicPr>
          <p:cNvPr id="5" name="Picture 4" descr="A close up of a map&#10;&#10;Description generated with high confidence">
            <a:extLst>
              <a:ext uri="{FF2B5EF4-FFF2-40B4-BE49-F238E27FC236}">
                <a16:creationId xmlns:a16="http://schemas.microsoft.com/office/drawing/2014/main" id="{A81468E4-EBD5-4CC6-8831-F65965D1B6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4400" y="2190750"/>
            <a:ext cx="3533502" cy="2576512"/>
          </a:xfrm>
          <a:prstGeom prst="rect">
            <a:avLst/>
          </a:prstGeom>
        </p:spPr>
      </p:pic>
      <p:pic>
        <p:nvPicPr>
          <p:cNvPr id="6" name="Picture 5">
            <a:extLst>
              <a:ext uri="{FF2B5EF4-FFF2-40B4-BE49-F238E27FC236}">
                <a16:creationId xmlns:a16="http://schemas.microsoft.com/office/drawing/2014/main" id="{7941BE04-EE6A-4C8C-8F5E-3743FB58BCD4}"/>
              </a:ext>
            </a:extLst>
          </p:cNvPr>
          <p:cNvPicPr>
            <a:picLocks noChangeAspect="1"/>
          </p:cNvPicPr>
          <p:nvPr/>
        </p:nvPicPr>
        <p:blipFill>
          <a:blip r:embed="rId6"/>
          <a:stretch>
            <a:fillRect/>
          </a:stretch>
        </p:blipFill>
        <p:spPr>
          <a:xfrm>
            <a:off x="2649345" y="3584031"/>
            <a:ext cx="2047875" cy="1152525"/>
          </a:xfrm>
          <a:prstGeom prst="rect">
            <a:avLst/>
          </a:prstGeom>
        </p:spPr>
      </p:pic>
      <p:sp>
        <p:nvSpPr>
          <p:cNvPr id="7" name="TextBox 6">
            <a:extLst>
              <a:ext uri="{FF2B5EF4-FFF2-40B4-BE49-F238E27FC236}">
                <a16:creationId xmlns:a16="http://schemas.microsoft.com/office/drawing/2014/main" id="{FFDDB7B9-C42E-433B-B5E0-00DFC74C4122}"/>
              </a:ext>
            </a:extLst>
          </p:cNvPr>
          <p:cNvSpPr txBox="1"/>
          <p:nvPr/>
        </p:nvSpPr>
        <p:spPr>
          <a:xfrm>
            <a:off x="5562600" y="1581151"/>
            <a:ext cx="1524000" cy="369332"/>
          </a:xfrm>
          <a:prstGeom prst="rect">
            <a:avLst/>
          </a:prstGeom>
          <a:noFill/>
        </p:spPr>
        <p:txBody>
          <a:bodyPr wrap="square" rtlCol="0">
            <a:spAutoFit/>
          </a:bodyPr>
          <a:lstStyle/>
          <a:p>
            <a:r>
              <a:rPr lang="en-US" dirty="0"/>
              <a:t>October 2016</a:t>
            </a:r>
          </a:p>
        </p:txBody>
      </p:sp>
    </p:spTree>
    <p:extLst>
      <p:ext uri="{BB962C8B-B14F-4D97-AF65-F5344CB8AC3E}">
        <p14:creationId xmlns:p14="http://schemas.microsoft.com/office/powerpoint/2010/main" val="189465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rt Bond">
            <a:hlinkClick r:id="" action="ppaction://media"/>
            <a:extLst>
              <a:ext uri="{FF2B5EF4-FFF2-40B4-BE49-F238E27FC236}">
                <a16:creationId xmlns:a16="http://schemas.microsoft.com/office/drawing/2014/main" id="{9E0351E2-ABDC-E9CE-B642-094074B44F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0"/>
            <a:ext cx="6781800" cy="5086350"/>
          </a:xfrm>
          <a:prstGeom prst="rect">
            <a:avLst/>
          </a:prstGeom>
        </p:spPr>
      </p:pic>
    </p:spTree>
    <p:extLst>
      <p:ext uri="{BB962C8B-B14F-4D97-AF65-F5344CB8AC3E}">
        <p14:creationId xmlns:p14="http://schemas.microsoft.com/office/powerpoint/2010/main" val="80630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9B629F-BBEC-CF94-6D53-655509521D00}"/>
              </a:ext>
            </a:extLst>
          </p:cNvPr>
          <p:cNvPicPr>
            <a:picLocks noChangeAspect="1"/>
          </p:cNvPicPr>
          <p:nvPr/>
        </p:nvPicPr>
        <p:blipFill>
          <a:blip r:embed="rId2"/>
          <a:srcRect l="8888" t="15927" r="33828" b="4074"/>
          <a:stretch>
            <a:fillRect/>
          </a:stretch>
        </p:blipFill>
        <p:spPr>
          <a:xfrm>
            <a:off x="4267199" y="666750"/>
            <a:ext cx="4419601" cy="4114800"/>
          </a:xfrm>
          <a:prstGeom prst="rect">
            <a:avLst/>
          </a:prstGeom>
          <a:ln>
            <a:solidFill>
              <a:schemeClr val="tx2"/>
            </a:solidFill>
          </a:ln>
        </p:spPr>
      </p:pic>
      <p:pic>
        <p:nvPicPr>
          <p:cNvPr id="7" name="Picture 6" descr="A screen with a black screen on a map&#10;&#10;AI-generated content may be incorrect.">
            <a:extLst>
              <a:ext uri="{FF2B5EF4-FFF2-40B4-BE49-F238E27FC236}">
                <a16:creationId xmlns:a16="http://schemas.microsoft.com/office/drawing/2014/main" id="{435FA55F-4E11-BC64-A110-604789C52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8600"/>
            <a:ext cx="3324445" cy="2495550"/>
          </a:xfrm>
          <a:prstGeom prst="rect">
            <a:avLst/>
          </a:prstGeom>
        </p:spPr>
      </p:pic>
      <p:sp>
        <p:nvSpPr>
          <p:cNvPr id="10" name="TextBox 9">
            <a:extLst>
              <a:ext uri="{FF2B5EF4-FFF2-40B4-BE49-F238E27FC236}">
                <a16:creationId xmlns:a16="http://schemas.microsoft.com/office/drawing/2014/main" id="{CA0ED7EA-5EA1-D0B5-16BF-1EB984FF4BE5}"/>
              </a:ext>
            </a:extLst>
          </p:cNvPr>
          <p:cNvSpPr txBox="1"/>
          <p:nvPr/>
        </p:nvSpPr>
        <p:spPr>
          <a:xfrm>
            <a:off x="2133600" y="2876551"/>
            <a:ext cx="1447800" cy="369332"/>
          </a:xfrm>
          <a:prstGeom prst="rect">
            <a:avLst/>
          </a:prstGeom>
          <a:noFill/>
        </p:spPr>
        <p:txBody>
          <a:bodyPr wrap="square" rtlCol="0">
            <a:spAutoFit/>
          </a:bodyPr>
          <a:lstStyle/>
          <a:p>
            <a:r>
              <a:rPr lang="en-US" dirty="0"/>
              <a:t>2017</a:t>
            </a:r>
          </a:p>
        </p:txBody>
      </p:sp>
    </p:spTree>
    <p:extLst>
      <p:ext uri="{BB962C8B-B14F-4D97-AF65-F5344CB8AC3E}">
        <p14:creationId xmlns:p14="http://schemas.microsoft.com/office/powerpoint/2010/main" val="728669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E4FF4EE-210C-4AF2-BB06-0B70BC8DA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002" y="209550"/>
            <a:ext cx="3424793" cy="4476750"/>
          </a:xfrm>
          <a:prstGeom prst="rect">
            <a:avLst/>
          </a:prstGeom>
        </p:spPr>
      </p:pic>
      <p:pic>
        <p:nvPicPr>
          <p:cNvPr id="4" name="Picture 3">
            <a:extLst>
              <a:ext uri="{FF2B5EF4-FFF2-40B4-BE49-F238E27FC236}">
                <a16:creationId xmlns:a16="http://schemas.microsoft.com/office/drawing/2014/main" id="{315A8B6E-654D-4358-8C8E-43FA03D8F3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885952"/>
            <a:ext cx="2590800" cy="870295"/>
          </a:xfrm>
          <a:prstGeom prst="rect">
            <a:avLst/>
          </a:prstGeom>
        </p:spPr>
      </p:pic>
      <p:sp>
        <p:nvSpPr>
          <p:cNvPr id="5" name="TextBox 4">
            <a:extLst>
              <a:ext uri="{FF2B5EF4-FFF2-40B4-BE49-F238E27FC236}">
                <a16:creationId xmlns:a16="http://schemas.microsoft.com/office/drawing/2014/main" id="{427481DB-1355-43E5-98C4-4FE3933CEB0E}"/>
              </a:ext>
            </a:extLst>
          </p:cNvPr>
          <p:cNvSpPr txBox="1"/>
          <p:nvPr/>
        </p:nvSpPr>
        <p:spPr>
          <a:xfrm>
            <a:off x="2133600" y="2876551"/>
            <a:ext cx="1447800" cy="369332"/>
          </a:xfrm>
          <a:prstGeom prst="rect">
            <a:avLst/>
          </a:prstGeom>
          <a:noFill/>
        </p:spPr>
        <p:txBody>
          <a:bodyPr wrap="square" rtlCol="0">
            <a:spAutoFit/>
          </a:bodyPr>
          <a:lstStyle/>
          <a:p>
            <a:r>
              <a:rPr lang="en-US" dirty="0"/>
              <a:t>2019</a:t>
            </a:r>
          </a:p>
        </p:txBody>
      </p:sp>
    </p:spTree>
    <p:extLst>
      <p:ext uri="{BB962C8B-B14F-4D97-AF65-F5344CB8AC3E}">
        <p14:creationId xmlns:p14="http://schemas.microsoft.com/office/powerpoint/2010/main" val="2627459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76AC7A-44B3-A449-868B-6DD1EEA2FFA3}"/>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30000"/>
                    </a14:imgEffect>
                  </a14:imgLayer>
                </a14:imgProps>
              </a:ext>
              <a:ext uri="{28A0092B-C50C-407E-A947-70E740481C1C}">
                <a14:useLocalDpi xmlns:a14="http://schemas.microsoft.com/office/drawing/2010/main"/>
              </a:ext>
            </a:extLst>
          </a:blip>
          <a:stretch>
            <a:fillRect/>
          </a:stretch>
        </p:blipFill>
        <p:spPr>
          <a:xfrm>
            <a:off x="1143000" y="457200"/>
            <a:ext cx="6858000" cy="4248150"/>
          </a:xfrm>
          <a:prstGeom prst="rect">
            <a:avLst/>
          </a:prstGeom>
        </p:spPr>
      </p:pic>
      <p:pic>
        <p:nvPicPr>
          <p:cNvPr id="11" name="Picture 10">
            <a:extLst>
              <a:ext uri="{FF2B5EF4-FFF2-40B4-BE49-F238E27FC236}">
                <a16:creationId xmlns:a16="http://schemas.microsoft.com/office/drawing/2014/main" id="{A8BDF6A3-383B-034F-B82A-18F5BFAACB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7558" y="3333752"/>
            <a:ext cx="1259086" cy="867331"/>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37E0136-E7D2-934B-AA31-FC2B05B3B66F}"/>
              </a:ext>
            </a:extLst>
          </p:cNvPr>
          <p:cNvSpPr/>
          <p:nvPr/>
        </p:nvSpPr>
        <p:spPr>
          <a:xfrm>
            <a:off x="1143001" y="457202"/>
            <a:ext cx="1922274" cy="378597"/>
          </a:xfrm>
          <a:prstGeom prst="rect">
            <a:avLst/>
          </a:prstGeom>
          <a:solidFill>
            <a:srgbClr val="811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a:rPr>
              <a:t>Black Sea Spoofing Activity</a:t>
            </a:r>
          </a:p>
          <a:p>
            <a:pPr algn="ctr"/>
            <a:r>
              <a:rPr lang="en-US" sz="900" dirty="0">
                <a:latin typeface="Avenir Book"/>
              </a:rPr>
              <a:t>January 2016-November 2018</a:t>
            </a:r>
          </a:p>
        </p:txBody>
      </p:sp>
      <p:sp>
        <p:nvSpPr>
          <p:cNvPr id="13" name="Rectangle 12">
            <a:extLst>
              <a:ext uri="{FF2B5EF4-FFF2-40B4-BE49-F238E27FC236}">
                <a16:creationId xmlns:a16="http://schemas.microsoft.com/office/drawing/2014/main" id="{0F4EBBCB-4829-9445-BC81-01CCBF7A6C4A}"/>
              </a:ext>
            </a:extLst>
          </p:cNvPr>
          <p:cNvSpPr/>
          <p:nvPr/>
        </p:nvSpPr>
        <p:spPr>
          <a:xfrm>
            <a:off x="2133602" y="5451545"/>
            <a:ext cx="4938353" cy="323165"/>
          </a:xfrm>
          <a:prstGeom prst="rect">
            <a:avLst/>
          </a:prstGeom>
        </p:spPr>
        <p:txBody>
          <a:bodyPr wrap="square">
            <a:spAutoFit/>
          </a:bodyPr>
          <a:lstStyle/>
          <a:p>
            <a:pPr algn="ctr"/>
            <a:r>
              <a:rPr lang="en-US" sz="600" dirty="0">
                <a:latin typeface="Helvetica" pitchFamily="2" charset="0"/>
                <a:ea typeface="Calibri" panose="020F0502020204030204" pitchFamily="34" charset="0"/>
                <a:cs typeface="Times New Roman" panose="02020603050405020304" pitchFamily="18" charset="0"/>
              </a:rPr>
              <a:t>Unless specifically stated, the mention of any company, organization, individual, or other entity in this document or</a:t>
            </a:r>
            <a:r>
              <a:rPr lang="en-US" sz="900" dirty="0">
                <a:latin typeface="Helvetica" pitchFamily="2" charset="0"/>
                <a:ea typeface="Calibri" panose="020F0502020204030204" pitchFamily="34" charset="0"/>
                <a:cs typeface="Times New Roman" panose="02020603050405020304" pitchFamily="18" charset="0"/>
              </a:rPr>
              <a:t> </a:t>
            </a:r>
            <a:r>
              <a:rPr lang="en-US" sz="600" dirty="0">
                <a:latin typeface="Helvetica" pitchFamily="2" charset="0"/>
                <a:ea typeface="Calibri" panose="020F0502020204030204" pitchFamily="34" charset="0"/>
                <a:cs typeface="Times New Roman" panose="02020603050405020304" pitchFamily="18" charset="0"/>
              </a:rPr>
              <a:t>any attachments thereto does not imply the violation of any law, statue, or international agreement, and should not be construed as such.</a:t>
            </a:r>
            <a:endParaRPr lang="en-US" sz="900" dirty="0">
              <a:latin typeface="Helvetica" pitchFamily="2" charset="0"/>
              <a:ea typeface="Calibri" panose="020F0502020204030204" pitchFamily="34" charset="0"/>
              <a:cs typeface="Times New Roman" panose="02020603050405020304" pitchFamily="18" charset="0"/>
            </a:endParaRPr>
          </a:p>
        </p:txBody>
      </p:sp>
      <p:pic>
        <p:nvPicPr>
          <p:cNvPr id="14" name="Picture 2" descr="c4logoblack (2).png">
            <a:extLst>
              <a:ext uri="{FF2B5EF4-FFF2-40B4-BE49-F238E27FC236}">
                <a16:creationId xmlns:a16="http://schemas.microsoft.com/office/drawing/2014/main" id="{ACC3CFED-756B-3240-92C2-491FA1A3B5A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44399" y="4248150"/>
            <a:ext cx="756603" cy="4326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04D07A3-39F6-CC45-A1C1-A84BDFFFE2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2721" y="4012248"/>
            <a:ext cx="1508760" cy="957943"/>
          </a:xfrm>
          <a:prstGeom prst="rect">
            <a:avLst/>
          </a:prstGeom>
        </p:spPr>
      </p:pic>
      <p:sp>
        <p:nvSpPr>
          <p:cNvPr id="2" name="Rectangle 1">
            <a:extLst>
              <a:ext uri="{FF2B5EF4-FFF2-40B4-BE49-F238E27FC236}">
                <a16:creationId xmlns:a16="http://schemas.microsoft.com/office/drawing/2014/main" id="{C836F9F0-A07D-7D72-0018-9A8C35164D8D}"/>
              </a:ext>
            </a:extLst>
          </p:cNvPr>
          <p:cNvSpPr/>
          <p:nvPr/>
        </p:nvSpPr>
        <p:spPr>
          <a:xfrm>
            <a:off x="1287558" y="4324350"/>
            <a:ext cx="1227042" cy="3048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237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BD86568-A7F5-4317-AC45-F41D85A0A1FA}"/>
              </a:ext>
            </a:extLst>
          </p:cNvPr>
          <p:cNvSpPr txBox="1"/>
          <p:nvPr/>
        </p:nvSpPr>
        <p:spPr>
          <a:xfrm>
            <a:off x="5725715" y="1842449"/>
            <a:ext cx="1444277" cy="276999"/>
          </a:xfrm>
          <a:prstGeom prst="rect">
            <a:avLst/>
          </a:prstGeom>
          <a:noFill/>
        </p:spPr>
        <p:txBody>
          <a:bodyPr wrap="square" rtlCol="0">
            <a:spAutoFit/>
          </a:bodyPr>
          <a:lstStyle/>
          <a:p>
            <a:pPr algn="ctr"/>
            <a:r>
              <a:rPr lang="en-US" sz="1200" dirty="0"/>
              <a:t>Oct 2017</a:t>
            </a:r>
          </a:p>
        </p:txBody>
      </p:sp>
      <p:pic>
        <p:nvPicPr>
          <p:cNvPr id="23" name="Picture 22">
            <a:extLst>
              <a:ext uri="{FF2B5EF4-FFF2-40B4-BE49-F238E27FC236}">
                <a16:creationId xmlns:a16="http://schemas.microsoft.com/office/drawing/2014/main" id="{3AD1D38A-0770-4008-90BB-AAEF71B624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2" y="326515"/>
            <a:ext cx="2075305" cy="1515932"/>
          </a:xfrm>
          <a:prstGeom prst="rect">
            <a:avLst/>
          </a:prstGeom>
        </p:spPr>
      </p:pic>
      <p:pic>
        <p:nvPicPr>
          <p:cNvPr id="25" name="Picture 24">
            <a:extLst>
              <a:ext uri="{FF2B5EF4-FFF2-40B4-BE49-F238E27FC236}">
                <a16:creationId xmlns:a16="http://schemas.microsoft.com/office/drawing/2014/main" id="{E9FE653D-5901-4737-8E45-128D085EC9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33" b="-4810"/>
          <a:stretch/>
        </p:blipFill>
        <p:spPr>
          <a:xfrm>
            <a:off x="5410202" y="3357546"/>
            <a:ext cx="2160881" cy="1356706"/>
          </a:xfrm>
          <a:prstGeom prst="rect">
            <a:avLst/>
          </a:prstGeom>
        </p:spPr>
      </p:pic>
      <p:sp>
        <p:nvSpPr>
          <p:cNvPr id="26" name="TextBox 25">
            <a:extLst>
              <a:ext uri="{FF2B5EF4-FFF2-40B4-BE49-F238E27FC236}">
                <a16:creationId xmlns:a16="http://schemas.microsoft.com/office/drawing/2014/main" id="{856CEF02-A376-4F82-B27B-D8520028B86F}"/>
              </a:ext>
            </a:extLst>
          </p:cNvPr>
          <p:cNvSpPr txBox="1"/>
          <p:nvPr/>
        </p:nvSpPr>
        <p:spPr>
          <a:xfrm>
            <a:off x="5285081" y="5291612"/>
            <a:ext cx="2286000" cy="461665"/>
          </a:xfrm>
          <a:prstGeom prst="rect">
            <a:avLst/>
          </a:prstGeom>
          <a:noFill/>
        </p:spPr>
        <p:txBody>
          <a:bodyPr wrap="square" rtlCol="0">
            <a:spAutoFit/>
          </a:bodyPr>
          <a:lstStyle/>
          <a:p>
            <a:pPr algn="ctr"/>
            <a:r>
              <a:rPr lang="en-US" sz="1200" dirty="0"/>
              <a:t>Virginia Tech &amp; China Institute</a:t>
            </a:r>
          </a:p>
          <a:p>
            <a:pPr algn="ctr"/>
            <a:r>
              <a:rPr lang="en-US" sz="1200" dirty="0"/>
              <a:t>July 2018</a:t>
            </a:r>
          </a:p>
        </p:txBody>
      </p:sp>
      <p:sp>
        <p:nvSpPr>
          <p:cNvPr id="2" name="Rectangle 1">
            <a:extLst>
              <a:ext uri="{FF2B5EF4-FFF2-40B4-BE49-F238E27FC236}">
                <a16:creationId xmlns:a16="http://schemas.microsoft.com/office/drawing/2014/main" id="{A6D40A65-E83B-4CAA-8EA9-F0BEDB8EDB91}"/>
              </a:ext>
            </a:extLst>
          </p:cNvPr>
          <p:cNvSpPr/>
          <p:nvPr/>
        </p:nvSpPr>
        <p:spPr>
          <a:xfrm>
            <a:off x="685800" y="495182"/>
            <a:ext cx="4495800" cy="646331"/>
          </a:xfrm>
          <a:prstGeom prst="rect">
            <a:avLst/>
          </a:prstGeom>
        </p:spPr>
        <p:txBody>
          <a:bodyPr wrap="square">
            <a:spAutoFit/>
          </a:bodyPr>
          <a:lstStyle/>
          <a:p>
            <a:r>
              <a:rPr lang="en-US" dirty="0"/>
              <a:t>GPS Spoofing Nails Cell Phones in Portland – </a:t>
            </a:r>
          </a:p>
          <a:p>
            <a:r>
              <a:rPr lang="en-US" i="1"/>
              <a:t>GPS World </a:t>
            </a:r>
            <a:endParaRPr lang="en-US" i="1" dirty="0"/>
          </a:p>
        </p:txBody>
      </p:sp>
      <p:sp>
        <p:nvSpPr>
          <p:cNvPr id="3" name="Rectangle 2">
            <a:extLst>
              <a:ext uri="{FF2B5EF4-FFF2-40B4-BE49-F238E27FC236}">
                <a16:creationId xmlns:a16="http://schemas.microsoft.com/office/drawing/2014/main" id="{EE3CD807-3AB4-42FD-A14B-2C3F76B5B8D0}"/>
              </a:ext>
            </a:extLst>
          </p:cNvPr>
          <p:cNvSpPr/>
          <p:nvPr/>
        </p:nvSpPr>
        <p:spPr>
          <a:xfrm>
            <a:off x="2438400" y="3658514"/>
            <a:ext cx="3429000" cy="923330"/>
          </a:xfrm>
          <a:prstGeom prst="rect">
            <a:avLst/>
          </a:prstGeom>
        </p:spPr>
        <p:txBody>
          <a:bodyPr>
            <a:spAutoFit/>
          </a:bodyPr>
          <a:lstStyle/>
          <a:p>
            <a:r>
              <a:rPr lang="en-US" dirty="0"/>
              <a:t>Spoofing GPS &amp; Your Maps – </a:t>
            </a:r>
          </a:p>
          <a:p>
            <a:r>
              <a:rPr lang="en-US" dirty="0"/>
              <a:t>Next Level of Danger - </a:t>
            </a:r>
          </a:p>
          <a:p>
            <a:r>
              <a:rPr lang="en-US" i="1" dirty="0"/>
              <a:t>Forbes </a:t>
            </a:r>
          </a:p>
        </p:txBody>
      </p:sp>
      <p:sp>
        <p:nvSpPr>
          <p:cNvPr id="4" name="Rectangle 3">
            <a:extLst>
              <a:ext uri="{FF2B5EF4-FFF2-40B4-BE49-F238E27FC236}">
                <a16:creationId xmlns:a16="http://schemas.microsoft.com/office/drawing/2014/main" id="{6B1E2F91-83D5-43B6-B2AB-C0F9933A90DB}"/>
              </a:ext>
            </a:extLst>
          </p:cNvPr>
          <p:cNvSpPr/>
          <p:nvPr/>
        </p:nvSpPr>
        <p:spPr>
          <a:xfrm>
            <a:off x="3906896" y="2266016"/>
            <a:ext cx="4932304" cy="369332"/>
          </a:xfrm>
          <a:prstGeom prst="rect">
            <a:avLst/>
          </a:prstGeom>
        </p:spPr>
        <p:txBody>
          <a:bodyPr wrap="square">
            <a:spAutoFit/>
          </a:bodyPr>
          <a:lstStyle/>
          <a:p>
            <a:r>
              <a:rPr lang="en-US" dirty="0"/>
              <a:t>Easily Spoofing Them All at Once – </a:t>
            </a:r>
            <a:r>
              <a:rPr lang="en-US" i="1" dirty="0"/>
              <a:t>Inside GNSS</a:t>
            </a:r>
          </a:p>
        </p:txBody>
      </p:sp>
      <p:pic>
        <p:nvPicPr>
          <p:cNvPr id="5" name="Picture 4">
            <a:extLst>
              <a:ext uri="{FF2B5EF4-FFF2-40B4-BE49-F238E27FC236}">
                <a16:creationId xmlns:a16="http://schemas.microsoft.com/office/drawing/2014/main" id="{ED68A1CB-E1F4-4A78-B20C-F58FB5797F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3024" y="1809752"/>
            <a:ext cx="2057947" cy="1286217"/>
          </a:xfrm>
          <a:prstGeom prst="rect">
            <a:avLst/>
          </a:prstGeom>
        </p:spPr>
      </p:pic>
      <p:sp>
        <p:nvSpPr>
          <p:cNvPr id="10" name="TextBox 9">
            <a:extLst>
              <a:ext uri="{FF2B5EF4-FFF2-40B4-BE49-F238E27FC236}">
                <a16:creationId xmlns:a16="http://schemas.microsoft.com/office/drawing/2014/main" id="{B0BADF07-27D3-4FCB-91E9-C2BF54998293}"/>
              </a:ext>
            </a:extLst>
          </p:cNvPr>
          <p:cNvSpPr txBox="1"/>
          <p:nvPr/>
        </p:nvSpPr>
        <p:spPr>
          <a:xfrm>
            <a:off x="1906565" y="3114583"/>
            <a:ext cx="1444277" cy="276999"/>
          </a:xfrm>
          <a:prstGeom prst="rect">
            <a:avLst/>
          </a:prstGeom>
          <a:noFill/>
        </p:spPr>
        <p:txBody>
          <a:bodyPr wrap="square" rtlCol="0">
            <a:spAutoFit/>
          </a:bodyPr>
          <a:lstStyle/>
          <a:p>
            <a:pPr algn="ctr"/>
            <a:r>
              <a:rPr lang="en-US" sz="1200" dirty="0"/>
              <a:t>June 2018</a:t>
            </a:r>
          </a:p>
        </p:txBody>
      </p:sp>
      <p:sp>
        <p:nvSpPr>
          <p:cNvPr id="6" name="TextBox 5">
            <a:extLst>
              <a:ext uri="{FF2B5EF4-FFF2-40B4-BE49-F238E27FC236}">
                <a16:creationId xmlns:a16="http://schemas.microsoft.com/office/drawing/2014/main" id="{04F6A4F8-D6D1-7B9C-16B0-8940BF765659}"/>
              </a:ext>
            </a:extLst>
          </p:cNvPr>
          <p:cNvSpPr txBox="1"/>
          <p:nvPr/>
        </p:nvSpPr>
        <p:spPr>
          <a:xfrm>
            <a:off x="5943600" y="4659729"/>
            <a:ext cx="1444277" cy="276999"/>
          </a:xfrm>
          <a:prstGeom prst="rect">
            <a:avLst/>
          </a:prstGeom>
          <a:noFill/>
        </p:spPr>
        <p:txBody>
          <a:bodyPr wrap="square" rtlCol="0">
            <a:spAutoFit/>
          </a:bodyPr>
          <a:lstStyle/>
          <a:p>
            <a:pPr algn="ctr"/>
            <a:r>
              <a:rPr lang="en-US" sz="1200" dirty="0"/>
              <a:t>July 2018</a:t>
            </a:r>
          </a:p>
        </p:txBody>
      </p:sp>
    </p:spTree>
    <p:extLst>
      <p:ext uri="{BB962C8B-B14F-4D97-AF65-F5344CB8AC3E}">
        <p14:creationId xmlns:p14="http://schemas.microsoft.com/office/powerpoint/2010/main" val="158097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427A2-6804-1F2F-AC24-E8C88737E3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143000" y="209550"/>
            <a:ext cx="6705600" cy="4624552"/>
          </a:xfrm>
          <a:prstGeom prst="rect">
            <a:avLst/>
          </a:prstGeom>
        </p:spPr>
      </p:pic>
      <p:sp>
        <p:nvSpPr>
          <p:cNvPr id="4" name="TextBox 3">
            <a:extLst>
              <a:ext uri="{FF2B5EF4-FFF2-40B4-BE49-F238E27FC236}">
                <a16:creationId xmlns:a16="http://schemas.microsoft.com/office/drawing/2014/main" id="{0F9B07E6-0769-DDCC-02AE-D4A27A3D481C}"/>
              </a:ext>
            </a:extLst>
          </p:cNvPr>
          <p:cNvSpPr txBox="1"/>
          <p:nvPr/>
        </p:nvSpPr>
        <p:spPr>
          <a:xfrm>
            <a:off x="438150" y="3257550"/>
            <a:ext cx="1409700" cy="369332"/>
          </a:xfrm>
          <a:prstGeom prst="rect">
            <a:avLst/>
          </a:prstGeom>
          <a:solidFill>
            <a:schemeClr val="bg1"/>
          </a:solidFill>
          <a:ln>
            <a:solidFill>
              <a:schemeClr val="accent1"/>
            </a:solidFill>
          </a:ln>
        </p:spPr>
        <p:txBody>
          <a:bodyPr wrap="square" rtlCol="0">
            <a:spAutoFit/>
          </a:bodyPr>
          <a:lstStyle/>
          <a:p>
            <a:r>
              <a:rPr lang="en-US" dirty="0"/>
              <a:t>June 2019</a:t>
            </a:r>
          </a:p>
        </p:txBody>
      </p:sp>
    </p:spTree>
    <p:extLst>
      <p:ext uri="{BB962C8B-B14F-4D97-AF65-F5344CB8AC3E}">
        <p14:creationId xmlns:p14="http://schemas.microsoft.com/office/powerpoint/2010/main" val="4019271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C3C4-1FC2-47A8-9D98-F81DE3A14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146957"/>
            <a:ext cx="6858000" cy="4849586"/>
          </a:xfrm>
          <a:prstGeom prst="rect">
            <a:avLst/>
          </a:prstGeom>
        </p:spPr>
      </p:pic>
      <p:sp>
        <p:nvSpPr>
          <p:cNvPr id="3" name="TextBox 2">
            <a:extLst>
              <a:ext uri="{FF2B5EF4-FFF2-40B4-BE49-F238E27FC236}">
                <a16:creationId xmlns:a16="http://schemas.microsoft.com/office/drawing/2014/main" id="{14BF869E-FD96-4E6D-81E5-CA2543FE036F}"/>
              </a:ext>
            </a:extLst>
          </p:cNvPr>
          <p:cNvSpPr txBox="1"/>
          <p:nvPr/>
        </p:nvSpPr>
        <p:spPr>
          <a:xfrm>
            <a:off x="2209800" y="4400550"/>
            <a:ext cx="4495800" cy="248209"/>
          </a:xfrm>
          <a:prstGeom prst="rect">
            <a:avLst/>
          </a:prstGeom>
          <a:solidFill>
            <a:schemeClr val="bg1"/>
          </a:solidFill>
        </p:spPr>
        <p:txBody>
          <a:bodyPr wrap="square" rtlCol="0">
            <a:spAutoFit/>
          </a:bodyPr>
          <a:lstStyle/>
          <a:p>
            <a:r>
              <a:rPr lang="en-US" sz="1013" dirty="0"/>
              <a:t>“Circle Spoofing” at Port of Shanghai – Also detected at 11 other Chinese ports. </a:t>
            </a:r>
          </a:p>
        </p:txBody>
      </p:sp>
      <p:sp>
        <p:nvSpPr>
          <p:cNvPr id="5" name="TextBox 4">
            <a:extLst>
              <a:ext uri="{FF2B5EF4-FFF2-40B4-BE49-F238E27FC236}">
                <a16:creationId xmlns:a16="http://schemas.microsoft.com/office/drawing/2014/main" id="{4DB19399-94C5-04BD-7F3B-575129A1613C}"/>
              </a:ext>
            </a:extLst>
          </p:cNvPr>
          <p:cNvSpPr txBox="1"/>
          <p:nvPr/>
        </p:nvSpPr>
        <p:spPr>
          <a:xfrm>
            <a:off x="647700" y="2952750"/>
            <a:ext cx="1409700" cy="369332"/>
          </a:xfrm>
          <a:prstGeom prst="rect">
            <a:avLst/>
          </a:prstGeom>
          <a:solidFill>
            <a:schemeClr val="bg1"/>
          </a:solidFill>
          <a:ln>
            <a:solidFill>
              <a:schemeClr val="accent1"/>
            </a:solidFill>
          </a:ln>
        </p:spPr>
        <p:txBody>
          <a:bodyPr wrap="square" rtlCol="0">
            <a:spAutoFit/>
          </a:bodyPr>
          <a:lstStyle/>
          <a:p>
            <a:r>
              <a:rPr lang="en-US" dirty="0"/>
              <a:t>August 2019</a:t>
            </a:r>
          </a:p>
        </p:txBody>
      </p:sp>
    </p:spTree>
    <p:extLst>
      <p:ext uri="{BB962C8B-B14F-4D97-AF65-F5344CB8AC3E}">
        <p14:creationId xmlns:p14="http://schemas.microsoft.com/office/powerpoint/2010/main" val="2998785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EA4B73-FC81-42D5-9671-A69C7621B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414" y="133350"/>
            <a:ext cx="4525726" cy="3200400"/>
          </a:xfrm>
          <a:prstGeom prst="rect">
            <a:avLst/>
          </a:prstGeom>
        </p:spPr>
      </p:pic>
      <p:pic>
        <p:nvPicPr>
          <p:cNvPr id="5" name="Picture 4" descr="Map&#10;&#10;Description automatically generated">
            <a:extLst>
              <a:ext uri="{FF2B5EF4-FFF2-40B4-BE49-F238E27FC236}">
                <a16:creationId xmlns:a16="http://schemas.microsoft.com/office/drawing/2014/main" id="{45C3E68F-03E9-4461-A60E-E5D308099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3799" y="2728112"/>
            <a:ext cx="4068854" cy="2250372"/>
          </a:xfrm>
          <a:prstGeom prst="rect">
            <a:avLst/>
          </a:prstGeom>
          <a:ln>
            <a:solidFill>
              <a:schemeClr val="accent1"/>
            </a:solidFill>
          </a:ln>
        </p:spPr>
      </p:pic>
      <p:sp>
        <p:nvSpPr>
          <p:cNvPr id="2" name="TextBox 1">
            <a:extLst>
              <a:ext uri="{FF2B5EF4-FFF2-40B4-BE49-F238E27FC236}">
                <a16:creationId xmlns:a16="http://schemas.microsoft.com/office/drawing/2014/main" id="{4E821FCB-1172-5CD3-6954-B78FA4801E57}"/>
              </a:ext>
            </a:extLst>
          </p:cNvPr>
          <p:cNvSpPr txBox="1"/>
          <p:nvPr/>
        </p:nvSpPr>
        <p:spPr>
          <a:xfrm>
            <a:off x="5152426" y="438150"/>
            <a:ext cx="1371600" cy="369332"/>
          </a:xfrm>
          <a:prstGeom prst="rect">
            <a:avLst/>
          </a:prstGeom>
          <a:solidFill>
            <a:schemeClr val="bg1"/>
          </a:solidFill>
          <a:ln>
            <a:solidFill>
              <a:schemeClr val="tx2"/>
            </a:solidFill>
          </a:ln>
        </p:spPr>
        <p:txBody>
          <a:bodyPr wrap="square" rtlCol="0">
            <a:spAutoFit/>
          </a:bodyPr>
          <a:lstStyle/>
          <a:p>
            <a:r>
              <a:rPr lang="en-US" dirty="0"/>
              <a:t>May 2020</a:t>
            </a:r>
          </a:p>
        </p:txBody>
      </p:sp>
    </p:spTree>
    <p:extLst>
      <p:ext uri="{BB962C8B-B14F-4D97-AF65-F5344CB8AC3E}">
        <p14:creationId xmlns:p14="http://schemas.microsoft.com/office/powerpoint/2010/main" val="398638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E3C0BE-4CF7-F507-EA8B-A2DC9190B9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3885" y="3916900"/>
            <a:ext cx="1261753" cy="892258"/>
          </a:xfrm>
          <a:prstGeom prst="rect">
            <a:avLst/>
          </a:prstGeom>
        </p:spPr>
      </p:pic>
      <p:sp>
        <p:nvSpPr>
          <p:cNvPr id="3" name="TextBox 2">
            <a:extLst>
              <a:ext uri="{FF2B5EF4-FFF2-40B4-BE49-F238E27FC236}">
                <a16:creationId xmlns:a16="http://schemas.microsoft.com/office/drawing/2014/main" id="{BEDC8DD7-A115-4126-88B0-A4410CCE7E9F}"/>
              </a:ext>
            </a:extLst>
          </p:cNvPr>
          <p:cNvSpPr txBox="1"/>
          <p:nvPr/>
        </p:nvSpPr>
        <p:spPr>
          <a:xfrm>
            <a:off x="1419775" y="268057"/>
            <a:ext cx="6511770" cy="523220"/>
          </a:xfrm>
          <a:prstGeom prst="rect">
            <a:avLst/>
          </a:prstGeom>
          <a:noFill/>
        </p:spPr>
        <p:txBody>
          <a:bodyPr wrap="square" rtlCol="0">
            <a:spAutoFit/>
          </a:bodyPr>
          <a:lstStyle/>
          <a:p>
            <a:r>
              <a:rPr lang="en-US" sz="2800" b="1" dirty="0"/>
              <a:t>Spoofing </a:t>
            </a:r>
            <a:r>
              <a:rPr lang="en-US" sz="2800" dirty="0"/>
              <a:t>– </a:t>
            </a:r>
            <a:r>
              <a:rPr lang="en-US" sz="2000" dirty="0"/>
              <a:t>    </a:t>
            </a:r>
            <a:r>
              <a:rPr lang="en-US" sz="2000" b="1" dirty="0"/>
              <a:t>Cost ↓   Capability ↑   Ease of use ↑ </a:t>
            </a:r>
            <a:endParaRPr lang="en-US" sz="2800" b="1" dirty="0"/>
          </a:p>
        </p:txBody>
      </p:sp>
      <p:pic>
        <p:nvPicPr>
          <p:cNvPr id="4" name="Picture 3">
            <a:extLst>
              <a:ext uri="{FF2B5EF4-FFF2-40B4-BE49-F238E27FC236}">
                <a16:creationId xmlns:a16="http://schemas.microsoft.com/office/drawing/2014/main" id="{7D5236B9-E284-4C8E-9796-584B16717C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53" y="733505"/>
            <a:ext cx="1597791" cy="821470"/>
          </a:xfrm>
          <a:prstGeom prst="rect">
            <a:avLst/>
          </a:prstGeom>
        </p:spPr>
      </p:pic>
      <p:sp>
        <p:nvSpPr>
          <p:cNvPr id="5" name="TextBox 4">
            <a:extLst>
              <a:ext uri="{FF2B5EF4-FFF2-40B4-BE49-F238E27FC236}">
                <a16:creationId xmlns:a16="http://schemas.microsoft.com/office/drawing/2014/main" id="{78C5AC13-A82E-4905-89C5-B850C13FB856}"/>
              </a:ext>
            </a:extLst>
          </p:cNvPr>
          <p:cNvSpPr txBox="1"/>
          <p:nvPr/>
        </p:nvSpPr>
        <p:spPr>
          <a:xfrm>
            <a:off x="1365695" y="1576181"/>
            <a:ext cx="1354138" cy="276999"/>
          </a:xfrm>
          <a:prstGeom prst="rect">
            <a:avLst/>
          </a:prstGeom>
          <a:noFill/>
        </p:spPr>
        <p:txBody>
          <a:bodyPr wrap="square" rtlCol="0">
            <a:spAutoFit/>
          </a:bodyPr>
          <a:lstStyle/>
          <a:p>
            <a:pPr algn="ctr"/>
            <a:r>
              <a:rPr lang="en-US" sz="1200" dirty="0"/>
              <a:t>Iran, Dec 2011 </a:t>
            </a:r>
          </a:p>
        </p:txBody>
      </p:sp>
      <p:sp>
        <p:nvSpPr>
          <p:cNvPr id="7" name="TextBox 6">
            <a:extLst>
              <a:ext uri="{FF2B5EF4-FFF2-40B4-BE49-F238E27FC236}">
                <a16:creationId xmlns:a16="http://schemas.microsoft.com/office/drawing/2014/main" id="{ED3C66B4-433C-4E7D-A332-718CB5AA5EE6}"/>
              </a:ext>
            </a:extLst>
          </p:cNvPr>
          <p:cNvSpPr txBox="1"/>
          <p:nvPr/>
        </p:nvSpPr>
        <p:spPr>
          <a:xfrm>
            <a:off x="4855176" y="2030030"/>
            <a:ext cx="1508566" cy="276999"/>
          </a:xfrm>
          <a:prstGeom prst="rect">
            <a:avLst/>
          </a:prstGeom>
          <a:noFill/>
        </p:spPr>
        <p:txBody>
          <a:bodyPr wrap="square" rtlCol="0">
            <a:spAutoFit/>
          </a:bodyPr>
          <a:lstStyle/>
          <a:p>
            <a:r>
              <a:rPr lang="en-US" sz="1200" dirty="0"/>
              <a:t>Las Vegas, Dec 2015</a:t>
            </a:r>
          </a:p>
        </p:txBody>
      </p:sp>
      <p:sp>
        <p:nvSpPr>
          <p:cNvPr id="10" name="TextBox 9">
            <a:extLst>
              <a:ext uri="{FF2B5EF4-FFF2-40B4-BE49-F238E27FC236}">
                <a16:creationId xmlns:a16="http://schemas.microsoft.com/office/drawing/2014/main" id="{446671A1-468A-4CB3-BDF2-A516B0404FBB}"/>
              </a:ext>
            </a:extLst>
          </p:cNvPr>
          <p:cNvSpPr txBox="1"/>
          <p:nvPr/>
        </p:nvSpPr>
        <p:spPr>
          <a:xfrm>
            <a:off x="2754780" y="1815106"/>
            <a:ext cx="1663396" cy="276999"/>
          </a:xfrm>
          <a:prstGeom prst="rect">
            <a:avLst/>
          </a:prstGeom>
          <a:noFill/>
        </p:spPr>
        <p:txBody>
          <a:bodyPr wrap="square" rtlCol="0">
            <a:spAutoFit/>
          </a:bodyPr>
          <a:lstStyle/>
          <a:p>
            <a:pPr algn="ctr"/>
            <a:r>
              <a:rPr lang="en-US" sz="1200" dirty="0"/>
              <a:t>UT Austin, 2012-13 </a:t>
            </a:r>
          </a:p>
        </p:txBody>
      </p:sp>
      <p:pic>
        <p:nvPicPr>
          <p:cNvPr id="12" name="Picture 11">
            <a:extLst>
              <a:ext uri="{FF2B5EF4-FFF2-40B4-BE49-F238E27FC236}">
                <a16:creationId xmlns:a16="http://schemas.microsoft.com/office/drawing/2014/main" id="{6853F676-5DC3-451B-8347-6CA12796AF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0424" y="1946058"/>
            <a:ext cx="1300801" cy="671670"/>
          </a:xfrm>
          <a:prstGeom prst="rect">
            <a:avLst/>
          </a:prstGeom>
        </p:spPr>
      </p:pic>
      <p:sp>
        <p:nvSpPr>
          <p:cNvPr id="19" name="TextBox 18">
            <a:extLst>
              <a:ext uri="{FF2B5EF4-FFF2-40B4-BE49-F238E27FC236}">
                <a16:creationId xmlns:a16="http://schemas.microsoft.com/office/drawing/2014/main" id="{28715253-BDBB-49B3-BF41-ADA98FDDA9D5}"/>
              </a:ext>
            </a:extLst>
          </p:cNvPr>
          <p:cNvSpPr txBox="1"/>
          <p:nvPr/>
        </p:nvSpPr>
        <p:spPr>
          <a:xfrm>
            <a:off x="1064746" y="3012830"/>
            <a:ext cx="1713008" cy="461665"/>
          </a:xfrm>
          <a:prstGeom prst="rect">
            <a:avLst/>
          </a:prstGeom>
          <a:noFill/>
        </p:spPr>
        <p:txBody>
          <a:bodyPr wrap="square" rtlCol="0">
            <a:spAutoFit/>
          </a:bodyPr>
          <a:lstStyle/>
          <a:p>
            <a:pPr algn="ctr"/>
            <a:r>
              <a:rPr lang="en-US" sz="1200" dirty="0"/>
              <a:t>Persian Gulf, </a:t>
            </a:r>
          </a:p>
          <a:p>
            <a:pPr algn="ctr"/>
            <a:r>
              <a:rPr lang="en-US" sz="1200" dirty="0"/>
              <a:t>Jan 2016</a:t>
            </a:r>
          </a:p>
        </p:txBody>
      </p:sp>
      <p:sp>
        <p:nvSpPr>
          <p:cNvPr id="20" name="TextBox 19">
            <a:extLst>
              <a:ext uri="{FF2B5EF4-FFF2-40B4-BE49-F238E27FC236}">
                <a16:creationId xmlns:a16="http://schemas.microsoft.com/office/drawing/2014/main" id="{A40E0F5E-291B-4198-9DF2-675A7B8D8BB6}"/>
              </a:ext>
            </a:extLst>
          </p:cNvPr>
          <p:cNvSpPr txBox="1"/>
          <p:nvPr/>
        </p:nvSpPr>
        <p:spPr>
          <a:xfrm>
            <a:off x="2505277" y="3087325"/>
            <a:ext cx="1444277" cy="461665"/>
          </a:xfrm>
          <a:prstGeom prst="rect">
            <a:avLst/>
          </a:prstGeom>
          <a:noFill/>
        </p:spPr>
        <p:txBody>
          <a:bodyPr wrap="square" rtlCol="0">
            <a:spAutoFit/>
          </a:bodyPr>
          <a:lstStyle/>
          <a:p>
            <a:pPr algn="ctr"/>
            <a:r>
              <a:rPr lang="en-US" sz="1200" dirty="0"/>
              <a:t>Moscow &amp; </a:t>
            </a:r>
          </a:p>
          <a:p>
            <a:pPr algn="ctr"/>
            <a:r>
              <a:rPr lang="en-US" sz="1200" dirty="0"/>
              <a:t>Black Sea</a:t>
            </a:r>
          </a:p>
        </p:txBody>
      </p:sp>
      <p:sp>
        <p:nvSpPr>
          <p:cNvPr id="22" name="TextBox 21">
            <a:extLst>
              <a:ext uri="{FF2B5EF4-FFF2-40B4-BE49-F238E27FC236}">
                <a16:creationId xmlns:a16="http://schemas.microsoft.com/office/drawing/2014/main" id="{5BD86568-A7F5-4317-AC45-F41D85A0A1FA}"/>
              </a:ext>
            </a:extLst>
          </p:cNvPr>
          <p:cNvSpPr txBox="1"/>
          <p:nvPr/>
        </p:nvSpPr>
        <p:spPr>
          <a:xfrm>
            <a:off x="4474120" y="3548990"/>
            <a:ext cx="1444277" cy="461665"/>
          </a:xfrm>
          <a:prstGeom prst="rect">
            <a:avLst/>
          </a:prstGeom>
          <a:noFill/>
        </p:spPr>
        <p:txBody>
          <a:bodyPr wrap="square" rtlCol="0">
            <a:spAutoFit/>
          </a:bodyPr>
          <a:lstStyle/>
          <a:p>
            <a:pPr algn="ctr"/>
            <a:r>
              <a:rPr lang="en-US" sz="1200" dirty="0"/>
              <a:t>Portland </a:t>
            </a:r>
          </a:p>
          <a:p>
            <a:pPr algn="ctr"/>
            <a:r>
              <a:rPr lang="en-US" sz="1200" dirty="0"/>
              <a:t>Oct 2017</a:t>
            </a:r>
          </a:p>
        </p:txBody>
      </p:sp>
      <p:sp>
        <p:nvSpPr>
          <p:cNvPr id="26" name="TextBox 25">
            <a:extLst>
              <a:ext uri="{FF2B5EF4-FFF2-40B4-BE49-F238E27FC236}">
                <a16:creationId xmlns:a16="http://schemas.microsoft.com/office/drawing/2014/main" id="{856CEF02-A376-4F82-B27B-D8520028B86F}"/>
              </a:ext>
            </a:extLst>
          </p:cNvPr>
          <p:cNvSpPr txBox="1"/>
          <p:nvPr/>
        </p:nvSpPr>
        <p:spPr>
          <a:xfrm>
            <a:off x="6686208" y="4169847"/>
            <a:ext cx="1505249" cy="461665"/>
          </a:xfrm>
          <a:prstGeom prst="rect">
            <a:avLst/>
          </a:prstGeom>
          <a:noFill/>
        </p:spPr>
        <p:txBody>
          <a:bodyPr wrap="square" rtlCol="0">
            <a:spAutoFit/>
          </a:bodyPr>
          <a:lstStyle/>
          <a:p>
            <a:pPr algn="ctr"/>
            <a:r>
              <a:rPr lang="en-US" sz="1200" dirty="0"/>
              <a:t>Signals &amp; Maps</a:t>
            </a:r>
          </a:p>
          <a:p>
            <a:pPr algn="ctr"/>
            <a:r>
              <a:rPr lang="en-US" sz="1200" dirty="0"/>
              <a:t>Jul 2018</a:t>
            </a:r>
          </a:p>
        </p:txBody>
      </p:sp>
      <p:sp>
        <p:nvSpPr>
          <p:cNvPr id="27" name="TextBox 26">
            <a:extLst>
              <a:ext uri="{FF2B5EF4-FFF2-40B4-BE49-F238E27FC236}">
                <a16:creationId xmlns:a16="http://schemas.microsoft.com/office/drawing/2014/main" id="{792DEB1A-9660-4621-86A8-8AA8B948D724}"/>
              </a:ext>
            </a:extLst>
          </p:cNvPr>
          <p:cNvSpPr txBox="1"/>
          <p:nvPr/>
        </p:nvSpPr>
        <p:spPr>
          <a:xfrm>
            <a:off x="6279635" y="2156065"/>
            <a:ext cx="1587322" cy="461665"/>
          </a:xfrm>
          <a:prstGeom prst="rect">
            <a:avLst/>
          </a:prstGeom>
          <a:noFill/>
        </p:spPr>
        <p:txBody>
          <a:bodyPr wrap="square" rtlCol="0">
            <a:spAutoFit/>
          </a:bodyPr>
          <a:lstStyle/>
          <a:p>
            <a:pPr algn="ctr"/>
            <a:r>
              <a:rPr lang="en-US" sz="1200" dirty="0"/>
              <a:t>US Southern Border</a:t>
            </a:r>
          </a:p>
          <a:p>
            <a:pPr algn="ctr"/>
            <a:r>
              <a:rPr lang="en-US" sz="1200" dirty="0"/>
              <a:t>Dec 2015</a:t>
            </a:r>
          </a:p>
        </p:txBody>
      </p:sp>
      <p:sp>
        <p:nvSpPr>
          <p:cNvPr id="30" name="TextBox 29">
            <a:extLst>
              <a:ext uri="{FF2B5EF4-FFF2-40B4-BE49-F238E27FC236}">
                <a16:creationId xmlns:a16="http://schemas.microsoft.com/office/drawing/2014/main" id="{15D057A0-ED39-45E8-BA77-FD8EBC466AD6}"/>
              </a:ext>
            </a:extLst>
          </p:cNvPr>
          <p:cNvSpPr txBox="1"/>
          <p:nvPr/>
        </p:nvSpPr>
        <p:spPr>
          <a:xfrm>
            <a:off x="5371413" y="3825504"/>
            <a:ext cx="1505249" cy="461665"/>
          </a:xfrm>
          <a:prstGeom prst="rect">
            <a:avLst/>
          </a:prstGeom>
          <a:noFill/>
        </p:spPr>
        <p:txBody>
          <a:bodyPr wrap="square" rtlCol="0">
            <a:spAutoFit/>
          </a:bodyPr>
          <a:lstStyle/>
          <a:p>
            <a:pPr algn="ctr"/>
            <a:r>
              <a:rPr lang="en-US" sz="1200" dirty="0"/>
              <a:t>All GNSS at Once June 2018</a:t>
            </a:r>
          </a:p>
        </p:txBody>
      </p:sp>
      <p:pic>
        <p:nvPicPr>
          <p:cNvPr id="11" name="Picture 10">
            <a:extLst>
              <a:ext uri="{FF2B5EF4-FFF2-40B4-BE49-F238E27FC236}">
                <a16:creationId xmlns:a16="http://schemas.microsoft.com/office/drawing/2014/main" id="{C2FAD330-9109-4D7F-B017-C79671CDEFC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03083" y="2072592"/>
            <a:ext cx="896667" cy="977819"/>
          </a:xfrm>
          <a:prstGeom prst="rect">
            <a:avLst/>
          </a:prstGeom>
        </p:spPr>
      </p:pic>
      <p:sp>
        <p:nvSpPr>
          <p:cNvPr id="24" name="TextBox 23">
            <a:extLst>
              <a:ext uri="{FF2B5EF4-FFF2-40B4-BE49-F238E27FC236}">
                <a16:creationId xmlns:a16="http://schemas.microsoft.com/office/drawing/2014/main" id="{3667983D-C1BF-4E42-8CDB-F9AFBFA8C976}"/>
              </a:ext>
            </a:extLst>
          </p:cNvPr>
          <p:cNvSpPr txBox="1"/>
          <p:nvPr/>
        </p:nvSpPr>
        <p:spPr>
          <a:xfrm>
            <a:off x="3564175" y="3200371"/>
            <a:ext cx="1444277" cy="461665"/>
          </a:xfrm>
          <a:prstGeom prst="rect">
            <a:avLst/>
          </a:prstGeom>
          <a:noFill/>
        </p:spPr>
        <p:txBody>
          <a:bodyPr wrap="square" rtlCol="0">
            <a:spAutoFit/>
          </a:bodyPr>
          <a:lstStyle/>
          <a:p>
            <a:pPr algn="ctr"/>
            <a:r>
              <a:rPr lang="en-US" sz="1200" dirty="0" err="1"/>
              <a:t>Pokemon</a:t>
            </a:r>
            <a:r>
              <a:rPr lang="en-US" sz="1200" dirty="0"/>
              <a:t> </a:t>
            </a:r>
          </a:p>
          <a:p>
            <a:pPr algn="ctr"/>
            <a:r>
              <a:rPr lang="en-US" sz="1200" dirty="0"/>
              <a:t>July 2016</a:t>
            </a:r>
          </a:p>
        </p:txBody>
      </p:sp>
      <p:pic>
        <p:nvPicPr>
          <p:cNvPr id="16" name="Picture 15" descr="A picture containing nature&#10;&#10;Description generated with high confidence">
            <a:extLst>
              <a:ext uri="{FF2B5EF4-FFF2-40B4-BE49-F238E27FC236}">
                <a16:creationId xmlns:a16="http://schemas.microsoft.com/office/drawing/2014/main" id="{3D2139AD-E3E2-4ACD-8628-086A1D9BB4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65226" y="2331016"/>
            <a:ext cx="1346283" cy="766676"/>
          </a:xfrm>
          <a:prstGeom prst="rect">
            <a:avLst/>
          </a:prstGeom>
        </p:spPr>
      </p:pic>
      <p:pic>
        <p:nvPicPr>
          <p:cNvPr id="2" name="Picture 1">
            <a:extLst>
              <a:ext uri="{FF2B5EF4-FFF2-40B4-BE49-F238E27FC236}">
                <a16:creationId xmlns:a16="http://schemas.microsoft.com/office/drawing/2014/main" id="{3DAEE08A-BAED-4C29-92DA-BD6B58A6B5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82347" y="2533259"/>
            <a:ext cx="1140077" cy="671715"/>
          </a:xfrm>
          <a:prstGeom prst="rect">
            <a:avLst/>
          </a:prstGeom>
        </p:spPr>
      </p:pic>
      <p:pic>
        <p:nvPicPr>
          <p:cNvPr id="23" name="Picture 22">
            <a:extLst>
              <a:ext uri="{FF2B5EF4-FFF2-40B4-BE49-F238E27FC236}">
                <a16:creationId xmlns:a16="http://schemas.microsoft.com/office/drawing/2014/main" id="{3AD1D38A-0770-4008-90BB-AAEF71B624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66208" y="2765752"/>
            <a:ext cx="1138813" cy="831860"/>
          </a:xfrm>
          <a:prstGeom prst="rect">
            <a:avLst/>
          </a:prstGeom>
        </p:spPr>
      </p:pic>
      <p:pic>
        <p:nvPicPr>
          <p:cNvPr id="15" name="Picture 14">
            <a:extLst>
              <a:ext uri="{FF2B5EF4-FFF2-40B4-BE49-F238E27FC236}">
                <a16:creationId xmlns:a16="http://schemas.microsoft.com/office/drawing/2014/main" id="{B65D0705-A93B-4C50-B478-19873E68D57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17491" y="3004126"/>
            <a:ext cx="1280364" cy="799280"/>
          </a:xfrm>
          <a:prstGeom prst="rect">
            <a:avLst/>
          </a:prstGeom>
        </p:spPr>
      </p:pic>
      <p:pic>
        <p:nvPicPr>
          <p:cNvPr id="25" name="Picture 24">
            <a:extLst>
              <a:ext uri="{FF2B5EF4-FFF2-40B4-BE49-F238E27FC236}">
                <a16:creationId xmlns:a16="http://schemas.microsoft.com/office/drawing/2014/main" id="{E9FE653D-5901-4737-8E45-128D085EC97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233" b="-4810"/>
          <a:stretch/>
        </p:blipFill>
        <p:spPr>
          <a:xfrm>
            <a:off x="6716217" y="3376496"/>
            <a:ext cx="1284785" cy="806651"/>
          </a:xfrm>
          <a:prstGeom prst="rect">
            <a:avLst/>
          </a:prstGeom>
        </p:spPr>
      </p:pic>
      <p:pic>
        <p:nvPicPr>
          <p:cNvPr id="6" name="Picture 5">
            <a:extLst>
              <a:ext uri="{FF2B5EF4-FFF2-40B4-BE49-F238E27FC236}">
                <a16:creationId xmlns:a16="http://schemas.microsoft.com/office/drawing/2014/main" id="{7C0A06C0-8974-46BE-B65D-A6676CF5043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671732" y="867322"/>
            <a:ext cx="1333268" cy="890702"/>
          </a:xfrm>
          <a:prstGeom prst="rect">
            <a:avLst/>
          </a:prstGeom>
        </p:spPr>
      </p:pic>
      <p:pic>
        <p:nvPicPr>
          <p:cNvPr id="14" name="Picture 13">
            <a:extLst>
              <a:ext uri="{FF2B5EF4-FFF2-40B4-BE49-F238E27FC236}">
                <a16:creationId xmlns:a16="http://schemas.microsoft.com/office/drawing/2014/main" id="{2503B79D-4F6A-4656-88D6-C979655D1EE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55642" y="814395"/>
            <a:ext cx="1433012" cy="955341"/>
          </a:xfrm>
          <a:prstGeom prst="rect">
            <a:avLst/>
          </a:prstGeom>
        </p:spPr>
      </p:pic>
      <p:pic>
        <p:nvPicPr>
          <p:cNvPr id="8" name="Picture 7">
            <a:extLst>
              <a:ext uri="{FF2B5EF4-FFF2-40B4-BE49-F238E27FC236}">
                <a16:creationId xmlns:a16="http://schemas.microsoft.com/office/drawing/2014/main" id="{910659C1-4574-41A6-9BF0-C1A21B365DD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30474" y="893308"/>
            <a:ext cx="1333269" cy="1093484"/>
          </a:xfrm>
          <a:prstGeom prst="rect">
            <a:avLst/>
          </a:prstGeom>
        </p:spPr>
      </p:pic>
      <p:pic>
        <p:nvPicPr>
          <p:cNvPr id="28" name="Picture 27">
            <a:extLst>
              <a:ext uri="{FF2B5EF4-FFF2-40B4-BE49-F238E27FC236}">
                <a16:creationId xmlns:a16="http://schemas.microsoft.com/office/drawing/2014/main" id="{48ECDD70-60CD-4B33-B66A-EE717DF1A1D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57675" y="1266993"/>
            <a:ext cx="1525175" cy="925418"/>
          </a:xfrm>
          <a:prstGeom prst="rect">
            <a:avLst/>
          </a:prstGeom>
        </p:spPr>
      </p:pic>
      <p:pic>
        <p:nvPicPr>
          <p:cNvPr id="9" name="Picture 8">
            <a:extLst>
              <a:ext uri="{FF2B5EF4-FFF2-40B4-BE49-F238E27FC236}">
                <a16:creationId xmlns:a16="http://schemas.microsoft.com/office/drawing/2014/main" id="{B95520A2-A582-43B3-8F18-8C3F8FB5733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71601" y="3511409"/>
            <a:ext cx="1362275" cy="963885"/>
          </a:xfrm>
          <a:prstGeom prst="rect">
            <a:avLst/>
          </a:prstGeom>
        </p:spPr>
      </p:pic>
      <p:sp>
        <p:nvSpPr>
          <p:cNvPr id="29" name="TextBox 28">
            <a:extLst>
              <a:ext uri="{FF2B5EF4-FFF2-40B4-BE49-F238E27FC236}">
                <a16:creationId xmlns:a16="http://schemas.microsoft.com/office/drawing/2014/main" id="{BF9F1E71-FD02-44A1-AE84-5FA7FB4F6B29}"/>
              </a:ext>
            </a:extLst>
          </p:cNvPr>
          <p:cNvSpPr txBox="1"/>
          <p:nvPr/>
        </p:nvSpPr>
        <p:spPr>
          <a:xfrm>
            <a:off x="1220949" y="4468192"/>
            <a:ext cx="1444277" cy="276999"/>
          </a:xfrm>
          <a:prstGeom prst="rect">
            <a:avLst/>
          </a:prstGeom>
          <a:noFill/>
        </p:spPr>
        <p:txBody>
          <a:bodyPr wrap="square" rtlCol="0">
            <a:spAutoFit/>
          </a:bodyPr>
          <a:lstStyle/>
          <a:p>
            <a:pPr algn="ctr"/>
            <a:r>
              <a:rPr lang="en-US" sz="1200" dirty="0"/>
              <a:t>China 2019</a:t>
            </a:r>
          </a:p>
        </p:txBody>
      </p:sp>
      <p:pic>
        <p:nvPicPr>
          <p:cNvPr id="13" name="Picture 12">
            <a:extLst>
              <a:ext uri="{FF2B5EF4-FFF2-40B4-BE49-F238E27FC236}">
                <a16:creationId xmlns:a16="http://schemas.microsoft.com/office/drawing/2014/main" id="{2EB67204-7E57-487C-9184-E45E0D95E45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485581" y="3791085"/>
            <a:ext cx="1287010" cy="889768"/>
          </a:xfrm>
          <a:prstGeom prst="rect">
            <a:avLst/>
          </a:prstGeom>
        </p:spPr>
      </p:pic>
      <p:sp>
        <p:nvSpPr>
          <p:cNvPr id="18" name="TextBox 17">
            <a:extLst>
              <a:ext uri="{FF2B5EF4-FFF2-40B4-BE49-F238E27FC236}">
                <a16:creationId xmlns:a16="http://schemas.microsoft.com/office/drawing/2014/main" id="{80FFBBEB-5881-5E29-14B4-137043077368}"/>
              </a:ext>
            </a:extLst>
          </p:cNvPr>
          <p:cNvSpPr txBox="1"/>
          <p:nvPr/>
        </p:nvSpPr>
        <p:spPr>
          <a:xfrm>
            <a:off x="2325618" y="4655351"/>
            <a:ext cx="1444277" cy="276999"/>
          </a:xfrm>
          <a:prstGeom prst="rect">
            <a:avLst/>
          </a:prstGeom>
          <a:noFill/>
        </p:spPr>
        <p:txBody>
          <a:bodyPr wrap="square" rtlCol="0">
            <a:spAutoFit/>
          </a:bodyPr>
          <a:lstStyle/>
          <a:p>
            <a:pPr algn="ctr"/>
            <a:r>
              <a:rPr lang="en-US" sz="1200" dirty="0"/>
              <a:t>Iran 2019</a:t>
            </a:r>
          </a:p>
        </p:txBody>
      </p:sp>
      <p:sp>
        <p:nvSpPr>
          <p:cNvPr id="21" name="TextBox 20">
            <a:extLst>
              <a:ext uri="{FF2B5EF4-FFF2-40B4-BE49-F238E27FC236}">
                <a16:creationId xmlns:a16="http://schemas.microsoft.com/office/drawing/2014/main" id="{8B0011D9-48FB-016F-268F-D6C26F498137}"/>
              </a:ext>
            </a:extLst>
          </p:cNvPr>
          <p:cNvSpPr txBox="1"/>
          <p:nvPr/>
        </p:nvSpPr>
        <p:spPr>
          <a:xfrm>
            <a:off x="3586197" y="4784448"/>
            <a:ext cx="1444277" cy="276999"/>
          </a:xfrm>
          <a:prstGeom prst="rect">
            <a:avLst/>
          </a:prstGeom>
          <a:noFill/>
        </p:spPr>
        <p:txBody>
          <a:bodyPr wrap="square" rtlCol="0">
            <a:spAutoFit/>
          </a:bodyPr>
          <a:lstStyle/>
          <a:p>
            <a:pPr algn="ctr"/>
            <a:r>
              <a:rPr lang="en-US" sz="1200" dirty="0"/>
              <a:t>Global 2020</a:t>
            </a:r>
          </a:p>
        </p:txBody>
      </p:sp>
    </p:spTree>
    <p:extLst>
      <p:ext uri="{BB962C8B-B14F-4D97-AF65-F5344CB8AC3E}">
        <p14:creationId xmlns:p14="http://schemas.microsoft.com/office/powerpoint/2010/main" val="179265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 with a plane flying&#10;&#10;Description automatically generated">
            <a:extLst>
              <a:ext uri="{FF2B5EF4-FFF2-40B4-BE49-F238E27FC236}">
                <a16:creationId xmlns:a16="http://schemas.microsoft.com/office/drawing/2014/main" id="{54C8797D-4A35-EDBE-D504-DBB3A3EA36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200" y="0"/>
            <a:ext cx="8353599" cy="5143500"/>
          </a:xfrm>
          <a:prstGeom prst="rect">
            <a:avLst/>
          </a:prstGeom>
        </p:spPr>
      </p:pic>
      <p:sp>
        <p:nvSpPr>
          <p:cNvPr id="2" name="TextBox 1">
            <a:extLst>
              <a:ext uri="{FF2B5EF4-FFF2-40B4-BE49-F238E27FC236}">
                <a16:creationId xmlns:a16="http://schemas.microsoft.com/office/drawing/2014/main" id="{8B18F0E9-0C31-B2B4-DA01-7F3EA904BC48}"/>
              </a:ext>
            </a:extLst>
          </p:cNvPr>
          <p:cNvSpPr txBox="1"/>
          <p:nvPr/>
        </p:nvSpPr>
        <p:spPr>
          <a:xfrm>
            <a:off x="152400" y="2343150"/>
            <a:ext cx="2667000" cy="923330"/>
          </a:xfrm>
          <a:prstGeom prst="rect">
            <a:avLst/>
          </a:prstGeom>
          <a:solidFill>
            <a:schemeClr val="bg1"/>
          </a:solidFill>
          <a:ln>
            <a:solidFill>
              <a:schemeClr val="tx2"/>
            </a:solidFill>
          </a:ln>
        </p:spPr>
        <p:txBody>
          <a:bodyPr wrap="square" rtlCol="0">
            <a:spAutoFit/>
          </a:bodyPr>
          <a:lstStyle/>
          <a:p>
            <a:r>
              <a:rPr lang="en-US" dirty="0"/>
              <a:t>September 2023 </a:t>
            </a:r>
          </a:p>
          <a:p>
            <a:r>
              <a:rPr lang="en-US" dirty="0"/>
              <a:t>Near violation of Iranian airspace</a:t>
            </a:r>
          </a:p>
        </p:txBody>
      </p:sp>
    </p:spTree>
    <p:extLst>
      <p:ext uri="{BB962C8B-B14F-4D97-AF65-F5344CB8AC3E}">
        <p14:creationId xmlns:p14="http://schemas.microsoft.com/office/powerpoint/2010/main" val="2199886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a plane flying&#10;&#10;Description automatically generated">
            <a:extLst>
              <a:ext uri="{FF2B5EF4-FFF2-40B4-BE49-F238E27FC236}">
                <a16:creationId xmlns:a16="http://schemas.microsoft.com/office/drawing/2014/main" id="{DCD29939-C500-C4E4-1C3B-1C2B8250DA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514350"/>
            <a:ext cx="7677607" cy="4336288"/>
          </a:xfrm>
          <a:prstGeom prst="rect">
            <a:avLst/>
          </a:prstGeom>
        </p:spPr>
      </p:pic>
      <p:sp>
        <p:nvSpPr>
          <p:cNvPr id="2" name="TextBox 1">
            <a:extLst>
              <a:ext uri="{FF2B5EF4-FFF2-40B4-BE49-F238E27FC236}">
                <a16:creationId xmlns:a16="http://schemas.microsoft.com/office/drawing/2014/main" id="{3828CAFB-23E4-D51E-9E73-BBD6B215227D}"/>
              </a:ext>
            </a:extLst>
          </p:cNvPr>
          <p:cNvSpPr txBox="1"/>
          <p:nvPr/>
        </p:nvSpPr>
        <p:spPr>
          <a:xfrm>
            <a:off x="228600" y="2343150"/>
            <a:ext cx="2667000" cy="646331"/>
          </a:xfrm>
          <a:prstGeom prst="rect">
            <a:avLst/>
          </a:prstGeom>
          <a:solidFill>
            <a:schemeClr val="bg1"/>
          </a:solidFill>
          <a:ln>
            <a:solidFill>
              <a:schemeClr val="tx2"/>
            </a:solidFill>
          </a:ln>
        </p:spPr>
        <p:txBody>
          <a:bodyPr wrap="square" rtlCol="0">
            <a:spAutoFit/>
          </a:bodyPr>
          <a:lstStyle/>
          <a:p>
            <a:r>
              <a:rPr lang="en-US" dirty="0"/>
              <a:t>January 2024</a:t>
            </a:r>
          </a:p>
          <a:p>
            <a:r>
              <a:rPr lang="en-US" dirty="0"/>
              <a:t>Spoofing in Baltic</a:t>
            </a:r>
          </a:p>
        </p:txBody>
      </p:sp>
    </p:spTree>
    <p:extLst>
      <p:ext uri="{BB962C8B-B14F-4D97-AF65-F5344CB8AC3E}">
        <p14:creationId xmlns:p14="http://schemas.microsoft.com/office/powerpoint/2010/main" val="2692616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1339" y="4350635"/>
            <a:ext cx="2336800" cy="369332"/>
          </a:xfrm>
          <a:prstGeom prst="rect">
            <a:avLst/>
          </a:prstGeom>
          <a:solidFill>
            <a:schemeClr val="bg2"/>
          </a:solidFill>
          <a:ln>
            <a:solidFill>
              <a:srgbClr val="113C91"/>
            </a:solidFill>
          </a:ln>
        </p:spPr>
        <p:txBody>
          <a:bodyPr wrap="square" rtlCol="0">
            <a:spAutoFit/>
          </a:bodyPr>
          <a:lstStyle/>
          <a:p>
            <a:pPr algn="ctr"/>
            <a:r>
              <a:rPr lang="en-US" dirty="0"/>
              <a:t>Power Grid</a:t>
            </a:r>
          </a:p>
        </p:txBody>
      </p:sp>
      <p:sp>
        <p:nvSpPr>
          <p:cNvPr id="4" name="TextBox 3"/>
          <p:cNvSpPr txBox="1"/>
          <p:nvPr/>
        </p:nvSpPr>
        <p:spPr>
          <a:xfrm>
            <a:off x="2990454" y="3607922"/>
            <a:ext cx="2336800" cy="369332"/>
          </a:xfrm>
          <a:prstGeom prst="rect">
            <a:avLst/>
          </a:prstGeom>
          <a:solidFill>
            <a:schemeClr val="bg2"/>
          </a:solidFill>
          <a:ln>
            <a:solidFill>
              <a:srgbClr val="113C91"/>
            </a:solidFill>
          </a:ln>
        </p:spPr>
        <p:txBody>
          <a:bodyPr wrap="square" rtlCol="0">
            <a:spAutoFit/>
          </a:bodyPr>
          <a:lstStyle/>
          <a:p>
            <a:pPr algn="ctr"/>
            <a:r>
              <a:rPr lang="en-US" dirty="0"/>
              <a:t>Telecommunications</a:t>
            </a:r>
          </a:p>
        </p:txBody>
      </p:sp>
      <p:sp>
        <p:nvSpPr>
          <p:cNvPr id="5" name="TextBox 4"/>
          <p:cNvSpPr txBox="1"/>
          <p:nvPr/>
        </p:nvSpPr>
        <p:spPr>
          <a:xfrm>
            <a:off x="3931865" y="1973083"/>
            <a:ext cx="2286000" cy="369332"/>
          </a:xfrm>
          <a:prstGeom prst="rect">
            <a:avLst/>
          </a:prstGeom>
          <a:solidFill>
            <a:schemeClr val="bg2"/>
          </a:solidFill>
          <a:ln>
            <a:solidFill>
              <a:srgbClr val="113C91"/>
            </a:solidFill>
          </a:ln>
        </p:spPr>
        <p:txBody>
          <a:bodyPr wrap="square" rtlCol="0">
            <a:spAutoFit/>
          </a:bodyPr>
          <a:lstStyle/>
          <a:p>
            <a:pPr algn="ctr"/>
            <a:r>
              <a:rPr lang="en-US" dirty="0"/>
              <a:t>Financial Systems</a:t>
            </a:r>
          </a:p>
        </p:txBody>
      </p:sp>
      <p:sp>
        <p:nvSpPr>
          <p:cNvPr id="6" name="TextBox 5"/>
          <p:cNvSpPr txBox="1"/>
          <p:nvPr/>
        </p:nvSpPr>
        <p:spPr>
          <a:xfrm>
            <a:off x="5074044" y="1364219"/>
            <a:ext cx="2349500" cy="369332"/>
          </a:xfrm>
          <a:prstGeom prst="rect">
            <a:avLst/>
          </a:prstGeom>
          <a:solidFill>
            <a:schemeClr val="bg2"/>
          </a:solidFill>
          <a:ln>
            <a:solidFill>
              <a:srgbClr val="113C91"/>
            </a:solidFill>
          </a:ln>
        </p:spPr>
        <p:txBody>
          <a:bodyPr wrap="square" rtlCol="0">
            <a:spAutoFit/>
          </a:bodyPr>
          <a:lstStyle/>
          <a:p>
            <a:pPr algn="ctr"/>
            <a:r>
              <a:rPr lang="en-US" dirty="0"/>
              <a:t>Transport/Navigation</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6207" y="599787"/>
            <a:ext cx="1171574" cy="976312"/>
          </a:xfrm>
          <a:prstGeom prst="rect">
            <a:avLst/>
          </a:prstGeom>
        </p:spPr>
      </p:pic>
      <p:sp>
        <p:nvSpPr>
          <p:cNvPr id="8" name="TextBox 7"/>
          <p:cNvSpPr txBox="1"/>
          <p:nvPr/>
        </p:nvSpPr>
        <p:spPr>
          <a:xfrm>
            <a:off x="3441292" y="2906591"/>
            <a:ext cx="2463800" cy="369332"/>
          </a:xfrm>
          <a:prstGeom prst="rect">
            <a:avLst/>
          </a:prstGeom>
          <a:solidFill>
            <a:schemeClr val="bg2"/>
          </a:solidFill>
          <a:ln>
            <a:solidFill>
              <a:srgbClr val="113C91"/>
            </a:solidFill>
          </a:ln>
        </p:spPr>
        <p:txBody>
          <a:bodyPr wrap="square" rtlCol="0">
            <a:spAutoFit/>
          </a:bodyPr>
          <a:lstStyle/>
          <a:p>
            <a:pPr algn="ctr"/>
            <a:r>
              <a:rPr lang="en-US" dirty="0"/>
              <a:t>IT Networks/Data Bases</a:t>
            </a:r>
          </a:p>
        </p:txBody>
      </p:sp>
      <p:sp>
        <p:nvSpPr>
          <p:cNvPr id="9" name="TextBox 8"/>
          <p:cNvSpPr txBox="1"/>
          <p:nvPr/>
        </p:nvSpPr>
        <p:spPr>
          <a:xfrm>
            <a:off x="1310157" y="1523667"/>
            <a:ext cx="1508056" cy="1077218"/>
          </a:xfrm>
          <a:prstGeom prst="rect">
            <a:avLst/>
          </a:prstGeom>
          <a:noFill/>
          <a:ln>
            <a:noFill/>
          </a:ln>
        </p:spPr>
        <p:txBody>
          <a:bodyPr wrap="square" rtlCol="0">
            <a:spAutoFit/>
          </a:bodyPr>
          <a:lstStyle/>
          <a:p>
            <a:pPr algn="ctr"/>
            <a:r>
              <a:rPr lang="en-US" sz="1600" dirty="0"/>
              <a:t>Synchronized, Precise Time,</a:t>
            </a:r>
          </a:p>
          <a:p>
            <a:pPr algn="ctr"/>
            <a:r>
              <a:rPr lang="en-US" sz="1600" dirty="0"/>
              <a:t>Frequency, Phase</a:t>
            </a:r>
          </a:p>
        </p:txBody>
      </p:sp>
      <p:sp>
        <p:nvSpPr>
          <p:cNvPr id="10" name="TextBox 9"/>
          <p:cNvSpPr txBox="1"/>
          <p:nvPr/>
        </p:nvSpPr>
        <p:spPr>
          <a:xfrm>
            <a:off x="3053544" y="1259946"/>
            <a:ext cx="1474383" cy="461665"/>
          </a:xfrm>
          <a:prstGeom prst="rect">
            <a:avLst/>
          </a:prstGeom>
          <a:noFill/>
          <a:ln>
            <a:noFill/>
          </a:ln>
        </p:spPr>
        <p:txBody>
          <a:bodyPr wrap="square" rtlCol="0">
            <a:spAutoFit/>
          </a:bodyPr>
          <a:lstStyle/>
          <a:p>
            <a:r>
              <a:rPr lang="en-US" sz="1200" dirty="0"/>
              <a:t>Precise Positioning</a:t>
            </a:r>
          </a:p>
          <a:p>
            <a:r>
              <a:rPr lang="en-US" sz="1200" dirty="0"/>
              <a:t>&amp; Navigation</a:t>
            </a:r>
          </a:p>
        </p:txBody>
      </p:sp>
      <p:cxnSp>
        <p:nvCxnSpPr>
          <p:cNvPr id="70" name="Straight Arrow Connector 69"/>
          <p:cNvCxnSpPr/>
          <p:nvPr/>
        </p:nvCxnSpPr>
        <p:spPr>
          <a:xfrm>
            <a:off x="2232422" y="2623980"/>
            <a:ext cx="185340" cy="1478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373702" y="2498349"/>
            <a:ext cx="887832" cy="551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2581687" y="2146959"/>
            <a:ext cx="1288256" cy="2787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280841" y="2642484"/>
            <a:ext cx="698899" cy="891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p:cNvCxnSpPr>
          <p:nvPr/>
        </p:nvCxnSpPr>
        <p:spPr>
          <a:xfrm flipV="1">
            <a:off x="2818214" y="1733552"/>
            <a:ext cx="410787" cy="328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4419602" y="1452273"/>
            <a:ext cx="517431" cy="22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53201E2-FC93-4CBC-8AF1-E0B917469955}"/>
              </a:ext>
            </a:extLst>
          </p:cNvPr>
          <p:cNvSpPr txBox="1"/>
          <p:nvPr/>
        </p:nvSpPr>
        <p:spPr>
          <a:xfrm>
            <a:off x="2773831" y="252394"/>
            <a:ext cx="6248400" cy="523220"/>
          </a:xfrm>
          <a:prstGeom prst="rect">
            <a:avLst/>
          </a:prstGeom>
          <a:noFill/>
        </p:spPr>
        <p:txBody>
          <a:bodyPr wrap="square" rtlCol="0">
            <a:spAutoFit/>
          </a:bodyPr>
          <a:lstStyle/>
          <a:p>
            <a:r>
              <a:rPr lang="en-US" sz="2800" dirty="0"/>
              <a:t>The Problem – GPS/GNSS is everywhere</a:t>
            </a:r>
          </a:p>
        </p:txBody>
      </p:sp>
    </p:spTree>
    <p:extLst>
      <p:ext uri="{BB962C8B-B14F-4D97-AF65-F5344CB8AC3E}">
        <p14:creationId xmlns:p14="http://schemas.microsoft.com/office/powerpoint/2010/main" val="3834195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14D47-5358-7639-5A41-D9A7EEDF348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0" y="108284"/>
            <a:ext cx="7010400" cy="4981074"/>
          </a:xfrm>
          <a:prstGeom prst="rect">
            <a:avLst/>
          </a:prstGeom>
          <a:ln>
            <a:solidFill>
              <a:schemeClr val="tx1"/>
            </a:solidFill>
          </a:ln>
        </p:spPr>
      </p:pic>
      <p:sp>
        <p:nvSpPr>
          <p:cNvPr id="5" name="TextBox 4">
            <a:extLst>
              <a:ext uri="{FF2B5EF4-FFF2-40B4-BE49-F238E27FC236}">
                <a16:creationId xmlns:a16="http://schemas.microsoft.com/office/drawing/2014/main" id="{068A73A8-77E7-D046-E0B4-B98183002568}"/>
              </a:ext>
            </a:extLst>
          </p:cNvPr>
          <p:cNvSpPr txBox="1"/>
          <p:nvPr/>
        </p:nvSpPr>
        <p:spPr>
          <a:xfrm>
            <a:off x="3276600" y="133350"/>
            <a:ext cx="3276600" cy="369332"/>
          </a:xfrm>
          <a:prstGeom prst="rect">
            <a:avLst/>
          </a:prstGeom>
          <a:solidFill>
            <a:schemeClr val="bg1"/>
          </a:solidFill>
          <a:ln>
            <a:solidFill>
              <a:schemeClr val="tx2"/>
            </a:solidFill>
          </a:ln>
        </p:spPr>
        <p:txBody>
          <a:bodyPr wrap="square" rtlCol="0">
            <a:spAutoFit/>
          </a:bodyPr>
          <a:lstStyle/>
          <a:p>
            <a:r>
              <a:rPr lang="en-US" dirty="0"/>
              <a:t>spoofing.skai-data-services.com</a:t>
            </a:r>
          </a:p>
        </p:txBody>
      </p:sp>
      <p:sp>
        <p:nvSpPr>
          <p:cNvPr id="2" name="TextBox 1">
            <a:extLst>
              <a:ext uri="{FF2B5EF4-FFF2-40B4-BE49-F238E27FC236}">
                <a16:creationId xmlns:a16="http://schemas.microsoft.com/office/drawing/2014/main" id="{130B24E6-7E23-150C-0597-BB03A242E24D}"/>
              </a:ext>
            </a:extLst>
          </p:cNvPr>
          <p:cNvSpPr txBox="1"/>
          <p:nvPr/>
        </p:nvSpPr>
        <p:spPr>
          <a:xfrm>
            <a:off x="381000" y="2524808"/>
            <a:ext cx="1219200" cy="369332"/>
          </a:xfrm>
          <a:prstGeom prst="rect">
            <a:avLst/>
          </a:prstGeom>
          <a:solidFill>
            <a:schemeClr val="bg1"/>
          </a:solidFill>
          <a:ln>
            <a:solidFill>
              <a:schemeClr val="tx2"/>
            </a:solidFill>
          </a:ln>
        </p:spPr>
        <p:txBody>
          <a:bodyPr wrap="square" rtlCol="0">
            <a:spAutoFit/>
          </a:bodyPr>
          <a:lstStyle/>
          <a:p>
            <a:r>
              <a:rPr lang="en-US" dirty="0"/>
              <a:t>Real time</a:t>
            </a:r>
          </a:p>
        </p:txBody>
      </p:sp>
    </p:spTree>
    <p:extLst>
      <p:ext uri="{BB962C8B-B14F-4D97-AF65-F5344CB8AC3E}">
        <p14:creationId xmlns:p14="http://schemas.microsoft.com/office/powerpoint/2010/main" val="4287079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3C51-6DFA-CD31-1652-4833D52ADC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7C9E94-5833-3355-2BBA-7FD78598A5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1000" y="209550"/>
            <a:ext cx="4689231" cy="3048000"/>
          </a:xfrm>
          <a:prstGeom prst="rect">
            <a:avLst/>
          </a:prstGeom>
        </p:spPr>
      </p:pic>
      <p:pic>
        <p:nvPicPr>
          <p:cNvPr id="7" name="Picture 6">
            <a:extLst>
              <a:ext uri="{FF2B5EF4-FFF2-40B4-BE49-F238E27FC236}">
                <a16:creationId xmlns:a16="http://schemas.microsoft.com/office/drawing/2014/main" id="{6537578B-7A48-83F6-54AA-554EF54013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3287158"/>
            <a:ext cx="3639601" cy="499915"/>
          </a:xfrm>
          <a:prstGeom prst="rect">
            <a:avLst/>
          </a:prstGeom>
        </p:spPr>
      </p:pic>
      <p:sp>
        <p:nvSpPr>
          <p:cNvPr id="8" name="TextBox 7">
            <a:extLst>
              <a:ext uri="{FF2B5EF4-FFF2-40B4-BE49-F238E27FC236}">
                <a16:creationId xmlns:a16="http://schemas.microsoft.com/office/drawing/2014/main" id="{EB8ECC6D-6DFB-57FB-9A56-9AD2B6FC8265}"/>
              </a:ext>
            </a:extLst>
          </p:cNvPr>
          <p:cNvSpPr txBox="1"/>
          <p:nvPr/>
        </p:nvSpPr>
        <p:spPr>
          <a:xfrm>
            <a:off x="5638800" y="133350"/>
            <a:ext cx="2971800" cy="954107"/>
          </a:xfrm>
          <a:prstGeom prst="rect">
            <a:avLst/>
          </a:prstGeom>
          <a:noFill/>
        </p:spPr>
        <p:txBody>
          <a:bodyPr wrap="square" rtlCol="0">
            <a:spAutoFit/>
          </a:bodyPr>
          <a:lstStyle/>
          <a:p>
            <a:pPr algn="ctr"/>
            <a:r>
              <a:rPr lang="en-US" sz="2800" dirty="0"/>
              <a:t>It is only going to get worse.</a:t>
            </a:r>
          </a:p>
        </p:txBody>
      </p:sp>
      <p:pic>
        <p:nvPicPr>
          <p:cNvPr id="10" name="Picture 9" descr="A pink and blue cover with white text&#10;&#10;Description automatically generated">
            <a:extLst>
              <a:ext uri="{FF2B5EF4-FFF2-40B4-BE49-F238E27FC236}">
                <a16:creationId xmlns:a16="http://schemas.microsoft.com/office/drawing/2014/main" id="{F77D3AFB-A075-5E58-1F53-60E3D6B899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2200" y="1657350"/>
            <a:ext cx="2353159" cy="2879799"/>
          </a:xfrm>
          <a:prstGeom prst="rect">
            <a:avLst/>
          </a:prstGeom>
        </p:spPr>
      </p:pic>
    </p:spTree>
    <p:extLst>
      <p:ext uri="{BB962C8B-B14F-4D97-AF65-F5344CB8AC3E}">
        <p14:creationId xmlns:p14="http://schemas.microsoft.com/office/powerpoint/2010/main" val="3532411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D0D6B-B876-893C-4D13-FCDDDF158ABD}"/>
              </a:ext>
            </a:extLst>
          </p:cNvPr>
          <p:cNvPicPr>
            <a:picLocks noChangeAspect="1"/>
          </p:cNvPicPr>
          <p:nvPr/>
        </p:nvPicPr>
        <p:blipFill>
          <a:blip r:embed="rId2"/>
          <a:stretch>
            <a:fillRect/>
          </a:stretch>
        </p:blipFill>
        <p:spPr>
          <a:xfrm>
            <a:off x="2187286" y="753840"/>
            <a:ext cx="6934200" cy="3895973"/>
          </a:xfrm>
          <a:prstGeom prst="rect">
            <a:avLst/>
          </a:prstGeom>
        </p:spPr>
      </p:pic>
      <p:sp>
        <p:nvSpPr>
          <p:cNvPr id="3" name="TextBox 2">
            <a:extLst>
              <a:ext uri="{FF2B5EF4-FFF2-40B4-BE49-F238E27FC236}">
                <a16:creationId xmlns:a16="http://schemas.microsoft.com/office/drawing/2014/main" id="{27AAE75C-8AEB-D312-9432-901AF83AFE73}"/>
              </a:ext>
            </a:extLst>
          </p:cNvPr>
          <p:cNvSpPr txBox="1"/>
          <p:nvPr/>
        </p:nvSpPr>
        <p:spPr>
          <a:xfrm>
            <a:off x="152400" y="133350"/>
            <a:ext cx="3048000" cy="2308324"/>
          </a:xfrm>
          <a:prstGeom prst="rect">
            <a:avLst/>
          </a:prstGeom>
          <a:solidFill>
            <a:schemeClr val="bg1"/>
          </a:solidFill>
          <a:ln>
            <a:solidFill>
              <a:schemeClr val="accent1"/>
            </a:solidFill>
          </a:ln>
        </p:spPr>
        <p:txBody>
          <a:bodyPr wrap="square" rtlCol="0">
            <a:spAutoFit/>
          </a:bodyPr>
          <a:lstStyle/>
          <a:p>
            <a:pPr algn="ctr"/>
            <a:r>
              <a:rPr lang="en-US" sz="3600" dirty="0"/>
              <a:t>GPS Jamming 38 Dead Christmas Day 2024</a:t>
            </a:r>
          </a:p>
        </p:txBody>
      </p:sp>
    </p:spTree>
    <p:extLst>
      <p:ext uri="{BB962C8B-B14F-4D97-AF65-F5344CB8AC3E}">
        <p14:creationId xmlns:p14="http://schemas.microsoft.com/office/powerpoint/2010/main" val="3236636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38E86-E30D-C765-475D-CC90CA8B2D4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438400" y="133350"/>
            <a:ext cx="6500813" cy="4800600"/>
          </a:xfrm>
          <a:prstGeom prst="rect">
            <a:avLst/>
          </a:prstGeom>
        </p:spPr>
      </p:pic>
      <p:sp>
        <p:nvSpPr>
          <p:cNvPr id="2" name="TextBox 1">
            <a:extLst>
              <a:ext uri="{FF2B5EF4-FFF2-40B4-BE49-F238E27FC236}">
                <a16:creationId xmlns:a16="http://schemas.microsoft.com/office/drawing/2014/main" id="{A8CAEFF8-1BD6-276A-C174-F2F0C661D36E}"/>
              </a:ext>
            </a:extLst>
          </p:cNvPr>
          <p:cNvSpPr txBox="1"/>
          <p:nvPr/>
        </p:nvSpPr>
        <p:spPr>
          <a:xfrm>
            <a:off x="204786" y="1657350"/>
            <a:ext cx="2309813" cy="1569660"/>
          </a:xfrm>
          <a:prstGeom prst="rect">
            <a:avLst/>
          </a:prstGeom>
          <a:solidFill>
            <a:schemeClr val="bg1"/>
          </a:solidFill>
        </p:spPr>
        <p:txBody>
          <a:bodyPr wrap="square" rtlCol="0">
            <a:spAutoFit/>
          </a:bodyPr>
          <a:lstStyle/>
          <a:p>
            <a:pPr algn="ctr"/>
            <a:r>
              <a:rPr lang="en-US" sz="3200" dirty="0"/>
              <a:t>PNT &amp; Great Power Competition</a:t>
            </a:r>
          </a:p>
        </p:txBody>
      </p:sp>
    </p:spTree>
    <p:extLst>
      <p:ext uri="{BB962C8B-B14F-4D97-AF65-F5344CB8AC3E}">
        <p14:creationId xmlns:p14="http://schemas.microsoft.com/office/powerpoint/2010/main" val="804223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AF95983-2F94-1432-535F-C7F31C30D2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09550"/>
            <a:ext cx="8229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210DA4-8084-42EF-6F60-4829C82A36A5}"/>
              </a:ext>
            </a:extLst>
          </p:cNvPr>
          <p:cNvSpPr txBox="1"/>
          <p:nvPr/>
        </p:nvSpPr>
        <p:spPr>
          <a:xfrm>
            <a:off x="381000" y="742950"/>
            <a:ext cx="838200" cy="246221"/>
          </a:xfrm>
          <a:prstGeom prst="rect">
            <a:avLst/>
          </a:prstGeom>
          <a:solidFill>
            <a:schemeClr val="bg1"/>
          </a:solidFill>
          <a:ln>
            <a:solidFill>
              <a:schemeClr val="tx1"/>
            </a:solidFill>
          </a:ln>
        </p:spPr>
        <p:txBody>
          <a:bodyPr wrap="square" rtlCol="0">
            <a:spAutoFit/>
          </a:bodyPr>
          <a:lstStyle/>
          <a:p>
            <a:r>
              <a:rPr lang="en-US" sz="1000" b="1" dirty="0"/>
              <a:t>12/24/2023</a:t>
            </a:r>
          </a:p>
        </p:txBody>
      </p:sp>
      <p:sp>
        <p:nvSpPr>
          <p:cNvPr id="3" name="TextBox 2">
            <a:extLst>
              <a:ext uri="{FF2B5EF4-FFF2-40B4-BE49-F238E27FC236}">
                <a16:creationId xmlns:a16="http://schemas.microsoft.com/office/drawing/2014/main" id="{B8B2663C-5EE6-C750-2398-3B75C44C1416}"/>
              </a:ext>
            </a:extLst>
          </p:cNvPr>
          <p:cNvSpPr txBox="1"/>
          <p:nvPr/>
        </p:nvSpPr>
        <p:spPr>
          <a:xfrm>
            <a:off x="1676400" y="3714750"/>
            <a:ext cx="5595506" cy="707886"/>
          </a:xfrm>
          <a:prstGeom prst="rect">
            <a:avLst/>
          </a:prstGeom>
          <a:solidFill>
            <a:schemeClr val="bg1"/>
          </a:solidFill>
          <a:ln>
            <a:solidFill>
              <a:schemeClr val="tx1"/>
            </a:solidFill>
          </a:ln>
        </p:spPr>
        <p:txBody>
          <a:bodyPr wrap="square" rtlCol="0">
            <a:spAutoFit/>
          </a:bodyPr>
          <a:lstStyle/>
          <a:p>
            <a:pPr algn="ctr"/>
            <a:r>
              <a:rPr lang="en-US" sz="2000" dirty="0"/>
              <a:t>Poland Activates U.S. Aegis Missile Defense System</a:t>
            </a:r>
          </a:p>
          <a:p>
            <a:pPr algn="ctr"/>
            <a:r>
              <a:rPr lang="en-US" sz="2000" dirty="0"/>
              <a:t>Christmas Day 2023 </a:t>
            </a:r>
          </a:p>
        </p:txBody>
      </p:sp>
    </p:spTree>
    <p:extLst>
      <p:ext uri="{BB962C8B-B14F-4D97-AF65-F5344CB8AC3E}">
        <p14:creationId xmlns:p14="http://schemas.microsoft.com/office/powerpoint/2010/main" val="2338206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4D381-9A44-7FBF-D02E-042827F159A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 y="438150"/>
            <a:ext cx="3124200" cy="4419600"/>
          </a:xfrm>
          <a:prstGeom prst="rect">
            <a:avLst/>
          </a:prstGeom>
          <a:ln>
            <a:solidFill>
              <a:schemeClr val="tx2"/>
            </a:solidFill>
          </a:ln>
        </p:spPr>
      </p:pic>
      <p:sp>
        <p:nvSpPr>
          <p:cNvPr id="4" name="TextBox 3">
            <a:extLst>
              <a:ext uri="{FF2B5EF4-FFF2-40B4-BE49-F238E27FC236}">
                <a16:creationId xmlns:a16="http://schemas.microsoft.com/office/drawing/2014/main" id="{EFA851A7-BFEA-210B-06CB-C8C81CD8739F}"/>
              </a:ext>
            </a:extLst>
          </p:cNvPr>
          <p:cNvSpPr txBox="1"/>
          <p:nvPr/>
        </p:nvSpPr>
        <p:spPr>
          <a:xfrm>
            <a:off x="3962400" y="1428750"/>
            <a:ext cx="5029200" cy="3303468"/>
          </a:xfrm>
          <a:prstGeom prst="rect">
            <a:avLst/>
          </a:prstGeom>
          <a:noFill/>
        </p:spPr>
        <p:txBody>
          <a:bodyPr wrap="square" rtlCol="0">
            <a:spAutoFit/>
          </a:bodyPr>
          <a:lstStyle/>
          <a:p>
            <a:pPr marL="800100" indent="-800100">
              <a:spcAft>
                <a:spcPts val="800"/>
              </a:spcAft>
              <a:tabLst>
                <a:tab pos="514350" algn="l"/>
                <a:tab pos="800100" algn="l"/>
              </a:tabLst>
            </a:pPr>
            <a:r>
              <a:rPr lang="en-US" dirty="0"/>
              <a:t>10 Dec: Began attempt to form new government</a:t>
            </a:r>
          </a:p>
          <a:p>
            <a:pPr marL="800100" indent="-800100">
              <a:spcAft>
                <a:spcPts val="800"/>
              </a:spcAft>
              <a:tabLst>
                <a:tab pos="514350" algn="l"/>
                <a:tab pos="800100" algn="l"/>
              </a:tabLst>
            </a:pPr>
            <a:endParaRPr lang="en-US" dirty="0"/>
          </a:p>
          <a:p>
            <a:pPr marL="800100" indent="-800100">
              <a:spcAft>
                <a:spcPts val="800"/>
              </a:spcAft>
              <a:tabLst>
                <a:tab pos="514350" algn="l"/>
                <a:tab pos="800100" algn="l"/>
              </a:tabLst>
            </a:pPr>
            <a:r>
              <a:rPr lang="en-US" dirty="0"/>
              <a:t>11 Dec: Bulgarians charged as Russian spies by UK links with officials in Sofia alleged  </a:t>
            </a:r>
          </a:p>
          <a:p>
            <a:pPr marL="800100" indent="-800100">
              <a:spcAft>
                <a:spcPts val="800"/>
              </a:spcAft>
              <a:tabLst>
                <a:tab pos="514350" algn="l"/>
                <a:tab pos="800100" algn="l"/>
              </a:tabLst>
            </a:pPr>
            <a:r>
              <a:rPr lang="en-US" dirty="0"/>
              <a:t>12 Dec:</a:t>
            </a:r>
          </a:p>
          <a:p>
            <a:pPr marL="742950" lvl="1" indent="-285750">
              <a:spcAft>
                <a:spcPts val="800"/>
              </a:spcAft>
              <a:buFont typeface="Arial" panose="020B0604020202020204" pitchFamily="34" charset="0"/>
              <a:buChar char="•"/>
            </a:pPr>
            <a:r>
              <a:rPr lang="en-US" dirty="0"/>
              <a:t>EU Admits Bulgaria to Schengen Zone</a:t>
            </a:r>
          </a:p>
          <a:p>
            <a:pPr marL="742950" lvl="1" indent="-285750">
              <a:spcAft>
                <a:spcPts val="800"/>
              </a:spcAft>
              <a:buFont typeface="Arial" panose="020B0604020202020204" pitchFamily="34" charset="0"/>
              <a:buChar char="•"/>
            </a:pPr>
            <a:r>
              <a:rPr lang="en-US" dirty="0"/>
              <a:t>GPS interference begins</a:t>
            </a:r>
          </a:p>
          <a:p>
            <a:pPr>
              <a:spcAft>
                <a:spcPts val="800"/>
              </a:spcAft>
            </a:pPr>
            <a:r>
              <a:rPr lang="en-US" dirty="0"/>
              <a:t>25 Dec: 20,000 lose power nearby</a:t>
            </a:r>
          </a:p>
          <a:p>
            <a:endParaRPr lang="en-US" dirty="0"/>
          </a:p>
        </p:txBody>
      </p:sp>
    </p:spTree>
    <p:extLst>
      <p:ext uri="{BB962C8B-B14F-4D97-AF65-F5344CB8AC3E}">
        <p14:creationId xmlns:p14="http://schemas.microsoft.com/office/powerpoint/2010/main" val="1972323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42E4996B-460E-84C6-BEAC-C2980E625A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252"/>
            <a:ext cx="9144000" cy="3876996"/>
          </a:xfrm>
          <a:prstGeom prst="rect">
            <a:avLst/>
          </a:prstGeom>
        </p:spPr>
      </p:pic>
    </p:spTree>
    <p:extLst>
      <p:ext uri="{BB962C8B-B14F-4D97-AF65-F5344CB8AC3E}">
        <p14:creationId xmlns:p14="http://schemas.microsoft.com/office/powerpoint/2010/main" val="3972093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852A5-5C11-36D9-8D62-0BB1566C4B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85750"/>
            <a:ext cx="4525726" cy="3200400"/>
          </a:xfrm>
          <a:prstGeom prst="rect">
            <a:avLst/>
          </a:prstGeom>
        </p:spPr>
      </p:pic>
      <p:sp>
        <p:nvSpPr>
          <p:cNvPr id="3" name="TextBox 2">
            <a:extLst>
              <a:ext uri="{FF2B5EF4-FFF2-40B4-BE49-F238E27FC236}">
                <a16:creationId xmlns:a16="http://schemas.microsoft.com/office/drawing/2014/main" id="{7825F307-5B77-388D-2F74-916BC1CCC6B4}"/>
              </a:ext>
            </a:extLst>
          </p:cNvPr>
          <p:cNvSpPr txBox="1"/>
          <p:nvPr/>
        </p:nvSpPr>
        <p:spPr>
          <a:xfrm>
            <a:off x="4495800" y="3638550"/>
            <a:ext cx="5486400" cy="769441"/>
          </a:xfrm>
          <a:prstGeom prst="rect">
            <a:avLst/>
          </a:prstGeom>
          <a:noFill/>
        </p:spPr>
        <p:txBody>
          <a:bodyPr wrap="square" rtlCol="0">
            <a:spAutoFit/>
          </a:bodyPr>
          <a:lstStyle/>
          <a:p>
            <a:r>
              <a:rPr lang="en-US" sz="4400" dirty="0"/>
              <a:t>What to do?</a:t>
            </a:r>
          </a:p>
        </p:txBody>
      </p:sp>
    </p:spTree>
    <p:extLst>
      <p:ext uri="{BB962C8B-B14F-4D97-AF65-F5344CB8AC3E}">
        <p14:creationId xmlns:p14="http://schemas.microsoft.com/office/powerpoint/2010/main" val="2143586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AI-generated content may be incorrect.">
            <a:extLst>
              <a:ext uri="{FF2B5EF4-FFF2-40B4-BE49-F238E27FC236}">
                <a16:creationId xmlns:a16="http://schemas.microsoft.com/office/drawing/2014/main" id="{0114988D-0110-D14C-5C05-1F05102F0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18"/>
            <a:ext cx="9113212" cy="5126182"/>
          </a:xfrm>
          <a:prstGeom prst="rect">
            <a:avLst/>
          </a:prstGeom>
        </p:spPr>
      </p:pic>
      <p:sp>
        <p:nvSpPr>
          <p:cNvPr id="2" name="TextBox 1">
            <a:extLst>
              <a:ext uri="{FF2B5EF4-FFF2-40B4-BE49-F238E27FC236}">
                <a16:creationId xmlns:a16="http://schemas.microsoft.com/office/drawing/2014/main" id="{2A04EBCC-7A77-2E36-3A4A-657C4A876CE2}"/>
              </a:ext>
            </a:extLst>
          </p:cNvPr>
          <p:cNvSpPr txBox="1"/>
          <p:nvPr/>
        </p:nvSpPr>
        <p:spPr>
          <a:xfrm>
            <a:off x="91978" y="4476750"/>
            <a:ext cx="8929255" cy="584775"/>
          </a:xfrm>
          <a:prstGeom prst="rect">
            <a:avLst/>
          </a:prstGeom>
          <a:solidFill>
            <a:schemeClr val="bg1"/>
          </a:solidFill>
        </p:spPr>
        <p:txBody>
          <a:bodyPr wrap="square" rtlCol="0">
            <a:spAutoFit/>
          </a:bodyPr>
          <a:lstStyle/>
          <a:p>
            <a:r>
              <a:rPr lang="en-US" sz="3200" dirty="0"/>
              <a:t>Putin – ‘I don’t worry about jamming. I have Chayka.’</a:t>
            </a:r>
          </a:p>
        </p:txBody>
      </p:sp>
    </p:spTree>
    <p:extLst>
      <p:ext uri="{BB962C8B-B14F-4D97-AF65-F5344CB8AC3E}">
        <p14:creationId xmlns:p14="http://schemas.microsoft.com/office/powerpoint/2010/main" val="2702892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81078-2F8A-F517-E961-903968A1F70F}"/>
              </a:ext>
            </a:extLst>
          </p:cNvPr>
          <p:cNvPicPr>
            <a:picLocks noChangeAspect="1"/>
          </p:cNvPicPr>
          <p:nvPr/>
        </p:nvPicPr>
        <p:blipFill>
          <a:blip r:embed="rId2"/>
          <a:srcRect l="8520" t="11481" r="30246" b="5556"/>
          <a:stretch>
            <a:fillRect/>
          </a:stretch>
        </p:blipFill>
        <p:spPr>
          <a:xfrm>
            <a:off x="609600" y="209550"/>
            <a:ext cx="4724400" cy="4267200"/>
          </a:xfrm>
          <a:prstGeom prst="rect">
            <a:avLst/>
          </a:prstGeom>
          <a:ln>
            <a:solidFill>
              <a:schemeClr val="tx2"/>
            </a:solidFill>
          </a:ln>
        </p:spPr>
      </p:pic>
      <p:pic>
        <p:nvPicPr>
          <p:cNvPr id="6" name="Picture 5" descr="A map of south korea with red and blue colors&#10;&#10;AI-generated content may be incorrect.">
            <a:extLst>
              <a:ext uri="{FF2B5EF4-FFF2-40B4-BE49-F238E27FC236}">
                <a16:creationId xmlns:a16="http://schemas.microsoft.com/office/drawing/2014/main" id="{F0D898F8-2C8F-2505-A465-158D6D005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742950"/>
            <a:ext cx="3636889" cy="3124200"/>
          </a:xfrm>
          <a:prstGeom prst="rect">
            <a:avLst/>
          </a:prstGeom>
        </p:spPr>
      </p:pic>
    </p:spTree>
    <p:extLst>
      <p:ext uri="{BB962C8B-B14F-4D97-AF65-F5344CB8AC3E}">
        <p14:creationId xmlns:p14="http://schemas.microsoft.com/office/powerpoint/2010/main" val="362956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1339" y="4350635"/>
            <a:ext cx="2336800" cy="369332"/>
          </a:xfrm>
          <a:prstGeom prst="rect">
            <a:avLst/>
          </a:prstGeom>
          <a:solidFill>
            <a:schemeClr val="bg2"/>
          </a:solidFill>
          <a:ln>
            <a:solidFill>
              <a:srgbClr val="113C91"/>
            </a:solidFill>
          </a:ln>
        </p:spPr>
        <p:txBody>
          <a:bodyPr wrap="square" rtlCol="0">
            <a:spAutoFit/>
          </a:bodyPr>
          <a:lstStyle/>
          <a:p>
            <a:pPr algn="ctr"/>
            <a:r>
              <a:rPr lang="en-US" dirty="0"/>
              <a:t>Power Grid</a:t>
            </a:r>
          </a:p>
        </p:txBody>
      </p:sp>
      <p:sp>
        <p:nvSpPr>
          <p:cNvPr id="4" name="TextBox 3"/>
          <p:cNvSpPr txBox="1"/>
          <p:nvPr/>
        </p:nvSpPr>
        <p:spPr>
          <a:xfrm>
            <a:off x="2990454" y="3607922"/>
            <a:ext cx="2336800" cy="369332"/>
          </a:xfrm>
          <a:prstGeom prst="rect">
            <a:avLst/>
          </a:prstGeom>
          <a:solidFill>
            <a:schemeClr val="bg2"/>
          </a:solidFill>
          <a:ln>
            <a:solidFill>
              <a:srgbClr val="113C91"/>
            </a:solidFill>
          </a:ln>
        </p:spPr>
        <p:txBody>
          <a:bodyPr wrap="square" rtlCol="0">
            <a:spAutoFit/>
          </a:bodyPr>
          <a:lstStyle/>
          <a:p>
            <a:pPr algn="ctr"/>
            <a:r>
              <a:rPr lang="en-US" dirty="0"/>
              <a:t>Telecommunications</a:t>
            </a:r>
          </a:p>
        </p:txBody>
      </p:sp>
      <p:sp>
        <p:nvSpPr>
          <p:cNvPr id="5" name="TextBox 4"/>
          <p:cNvSpPr txBox="1"/>
          <p:nvPr/>
        </p:nvSpPr>
        <p:spPr>
          <a:xfrm>
            <a:off x="3931865" y="1973083"/>
            <a:ext cx="2286000" cy="369332"/>
          </a:xfrm>
          <a:prstGeom prst="rect">
            <a:avLst/>
          </a:prstGeom>
          <a:solidFill>
            <a:schemeClr val="bg2"/>
          </a:solidFill>
          <a:ln>
            <a:solidFill>
              <a:srgbClr val="113C91"/>
            </a:solidFill>
          </a:ln>
        </p:spPr>
        <p:txBody>
          <a:bodyPr wrap="square" rtlCol="0">
            <a:spAutoFit/>
          </a:bodyPr>
          <a:lstStyle/>
          <a:p>
            <a:pPr algn="ctr"/>
            <a:r>
              <a:rPr lang="en-US" dirty="0"/>
              <a:t>Financial Systems</a:t>
            </a:r>
          </a:p>
        </p:txBody>
      </p:sp>
      <p:sp>
        <p:nvSpPr>
          <p:cNvPr id="6" name="TextBox 5"/>
          <p:cNvSpPr txBox="1"/>
          <p:nvPr/>
        </p:nvSpPr>
        <p:spPr>
          <a:xfrm>
            <a:off x="5074044" y="1364219"/>
            <a:ext cx="2349500" cy="369332"/>
          </a:xfrm>
          <a:prstGeom prst="rect">
            <a:avLst/>
          </a:prstGeom>
          <a:solidFill>
            <a:schemeClr val="bg2"/>
          </a:solidFill>
          <a:ln>
            <a:solidFill>
              <a:srgbClr val="113C91"/>
            </a:solidFill>
          </a:ln>
        </p:spPr>
        <p:txBody>
          <a:bodyPr wrap="square" rtlCol="0">
            <a:spAutoFit/>
          </a:bodyPr>
          <a:lstStyle/>
          <a:p>
            <a:pPr algn="ctr"/>
            <a:r>
              <a:rPr lang="en-US" dirty="0"/>
              <a:t>Transport/Navigation</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6207" y="599787"/>
            <a:ext cx="1171574" cy="976312"/>
          </a:xfrm>
          <a:prstGeom prst="rect">
            <a:avLst/>
          </a:prstGeom>
        </p:spPr>
      </p:pic>
      <p:sp>
        <p:nvSpPr>
          <p:cNvPr id="8" name="TextBox 7"/>
          <p:cNvSpPr txBox="1"/>
          <p:nvPr/>
        </p:nvSpPr>
        <p:spPr>
          <a:xfrm>
            <a:off x="3441292" y="2906591"/>
            <a:ext cx="2463800" cy="369332"/>
          </a:xfrm>
          <a:prstGeom prst="rect">
            <a:avLst/>
          </a:prstGeom>
          <a:solidFill>
            <a:schemeClr val="bg2"/>
          </a:solidFill>
          <a:ln>
            <a:solidFill>
              <a:srgbClr val="113C91"/>
            </a:solidFill>
          </a:ln>
        </p:spPr>
        <p:txBody>
          <a:bodyPr wrap="square" rtlCol="0">
            <a:spAutoFit/>
          </a:bodyPr>
          <a:lstStyle/>
          <a:p>
            <a:pPr algn="ctr"/>
            <a:r>
              <a:rPr lang="en-US" dirty="0"/>
              <a:t>IT Networks/Data Bases</a:t>
            </a:r>
          </a:p>
        </p:txBody>
      </p:sp>
      <p:sp>
        <p:nvSpPr>
          <p:cNvPr id="9" name="TextBox 8"/>
          <p:cNvSpPr txBox="1"/>
          <p:nvPr/>
        </p:nvSpPr>
        <p:spPr>
          <a:xfrm>
            <a:off x="1310157" y="1523667"/>
            <a:ext cx="1508056" cy="1077218"/>
          </a:xfrm>
          <a:prstGeom prst="rect">
            <a:avLst/>
          </a:prstGeom>
          <a:noFill/>
          <a:ln>
            <a:noFill/>
          </a:ln>
        </p:spPr>
        <p:txBody>
          <a:bodyPr wrap="square" rtlCol="0">
            <a:spAutoFit/>
          </a:bodyPr>
          <a:lstStyle/>
          <a:p>
            <a:pPr algn="ctr"/>
            <a:r>
              <a:rPr lang="en-US" sz="1600" dirty="0"/>
              <a:t>Synchronized, Precise Time,</a:t>
            </a:r>
          </a:p>
          <a:p>
            <a:pPr algn="ctr"/>
            <a:r>
              <a:rPr lang="en-US" sz="1600" dirty="0"/>
              <a:t>Frequency, Phase</a:t>
            </a:r>
          </a:p>
        </p:txBody>
      </p:sp>
      <p:sp>
        <p:nvSpPr>
          <p:cNvPr id="10" name="TextBox 9"/>
          <p:cNvSpPr txBox="1"/>
          <p:nvPr/>
        </p:nvSpPr>
        <p:spPr>
          <a:xfrm>
            <a:off x="3053544" y="1259946"/>
            <a:ext cx="1474383" cy="461665"/>
          </a:xfrm>
          <a:prstGeom prst="rect">
            <a:avLst/>
          </a:prstGeom>
          <a:noFill/>
          <a:ln>
            <a:noFill/>
          </a:ln>
        </p:spPr>
        <p:txBody>
          <a:bodyPr wrap="square" rtlCol="0">
            <a:spAutoFit/>
          </a:bodyPr>
          <a:lstStyle/>
          <a:p>
            <a:r>
              <a:rPr lang="en-US" sz="1200" dirty="0"/>
              <a:t>Precise Positioning</a:t>
            </a:r>
          </a:p>
          <a:p>
            <a:r>
              <a:rPr lang="en-US" sz="1200" dirty="0"/>
              <a:t>&amp; Navigation</a:t>
            </a:r>
          </a:p>
        </p:txBody>
      </p:sp>
      <p:cxnSp>
        <p:nvCxnSpPr>
          <p:cNvPr id="70" name="Straight Arrow Connector 69"/>
          <p:cNvCxnSpPr/>
          <p:nvPr/>
        </p:nvCxnSpPr>
        <p:spPr>
          <a:xfrm>
            <a:off x="2232422" y="2623980"/>
            <a:ext cx="185340" cy="1478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373702" y="2498349"/>
            <a:ext cx="887832" cy="551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2581687" y="2146959"/>
            <a:ext cx="1288256" cy="2787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280841" y="2642484"/>
            <a:ext cx="698899" cy="891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p:cNvCxnSpPr>
          <p:nvPr/>
        </p:nvCxnSpPr>
        <p:spPr>
          <a:xfrm flipV="1">
            <a:off x="2818214" y="1733552"/>
            <a:ext cx="410787" cy="328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04927" y="2360655"/>
            <a:ext cx="0" cy="5636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a:off x="5646204" y="2112208"/>
            <a:ext cx="1174227" cy="656447"/>
          </a:xfrm>
          <a:prstGeom prst="bentConnector3">
            <a:avLst>
              <a:gd name="adj1" fmla="val 9802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a:off x="5287832" y="1831281"/>
            <a:ext cx="1866789" cy="1787937"/>
          </a:xfrm>
          <a:prstGeom prst="bentConnector3">
            <a:avLst>
              <a:gd name="adj1" fmla="val 100615"/>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5400000">
            <a:off x="4071237" y="1871896"/>
            <a:ext cx="2813258" cy="2638008"/>
          </a:xfrm>
          <a:prstGeom prst="bentConnector3">
            <a:avLst>
              <a:gd name="adj1" fmla="val 10038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5400000">
            <a:off x="3936758" y="2570640"/>
            <a:ext cx="2446849" cy="1874823"/>
          </a:xfrm>
          <a:prstGeom prst="bentConnector3">
            <a:avLst>
              <a:gd name="adj1" fmla="val 9930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4920060" y="2841151"/>
            <a:ext cx="1502919" cy="644876"/>
          </a:xfrm>
          <a:prstGeom prst="bentConnector3">
            <a:avLst>
              <a:gd name="adj1" fmla="val 98166"/>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435475" y="3275924"/>
            <a:ext cx="0" cy="33199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8" idx="3"/>
          </p:cNvCxnSpPr>
          <p:nvPr/>
        </p:nvCxnSpPr>
        <p:spPr>
          <a:xfrm flipH="1">
            <a:off x="4167176" y="3091257"/>
            <a:ext cx="1737916" cy="1348200"/>
          </a:xfrm>
          <a:prstGeom prst="bentConnector3">
            <a:avLst>
              <a:gd name="adj1" fmla="val -13154"/>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680222" y="3977255"/>
            <a:ext cx="0" cy="46220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91200" y="1733550"/>
            <a:ext cx="0" cy="23953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4419602" y="1452273"/>
            <a:ext cx="517431" cy="22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59CF6E1-AF55-4B34-B228-B82828829EBB}"/>
              </a:ext>
            </a:extLst>
          </p:cNvPr>
          <p:cNvSpPr txBox="1"/>
          <p:nvPr/>
        </p:nvSpPr>
        <p:spPr>
          <a:xfrm>
            <a:off x="3403650" y="357485"/>
            <a:ext cx="4902149" cy="461665"/>
          </a:xfrm>
          <a:prstGeom prst="rect">
            <a:avLst/>
          </a:prstGeom>
          <a:noFill/>
        </p:spPr>
        <p:txBody>
          <a:bodyPr wrap="square" rtlCol="0">
            <a:spAutoFit/>
          </a:bodyPr>
          <a:lstStyle/>
          <a:p>
            <a:r>
              <a:rPr lang="en-US" sz="2400" dirty="0"/>
              <a:t>“GPS is a single point of failure…”</a:t>
            </a:r>
            <a:endParaRPr lang="en-US" sz="2800" dirty="0"/>
          </a:p>
        </p:txBody>
      </p:sp>
    </p:spTree>
    <p:extLst>
      <p:ext uri="{BB962C8B-B14F-4D97-AF65-F5344CB8AC3E}">
        <p14:creationId xmlns:p14="http://schemas.microsoft.com/office/powerpoint/2010/main" val="1223194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B7438-7360-77A2-D6C4-5B69F98AFF36}"/>
              </a:ext>
            </a:extLst>
          </p:cNvPr>
          <p:cNvPicPr>
            <a:picLocks noChangeAspect="1"/>
          </p:cNvPicPr>
          <p:nvPr/>
        </p:nvPicPr>
        <p:blipFill>
          <a:blip r:embed="rId2"/>
          <a:srcRect l="14444" t="10001" r="36173" b="4073"/>
          <a:stretch>
            <a:fillRect/>
          </a:stretch>
        </p:blipFill>
        <p:spPr>
          <a:xfrm>
            <a:off x="4953000" y="514350"/>
            <a:ext cx="3810000" cy="4419600"/>
          </a:xfrm>
          <a:prstGeom prst="rect">
            <a:avLst/>
          </a:prstGeom>
          <a:ln>
            <a:solidFill>
              <a:schemeClr val="tx2"/>
            </a:solidFill>
          </a:ln>
        </p:spPr>
      </p:pic>
      <p:pic>
        <p:nvPicPr>
          <p:cNvPr id="5" name="Picture 4">
            <a:extLst>
              <a:ext uri="{FF2B5EF4-FFF2-40B4-BE49-F238E27FC236}">
                <a16:creationId xmlns:a16="http://schemas.microsoft.com/office/drawing/2014/main" id="{87EDFC86-135A-DA4E-56B8-AEFA23C761CC}"/>
              </a:ext>
            </a:extLst>
          </p:cNvPr>
          <p:cNvPicPr>
            <a:picLocks noChangeAspect="1"/>
          </p:cNvPicPr>
          <p:nvPr/>
        </p:nvPicPr>
        <p:blipFill>
          <a:blip r:embed="rId3"/>
          <a:srcRect l="16420" t="14075" r="42099" b="15925"/>
          <a:stretch>
            <a:fillRect/>
          </a:stretch>
        </p:blipFill>
        <p:spPr>
          <a:xfrm>
            <a:off x="304800" y="209550"/>
            <a:ext cx="3928533" cy="4419600"/>
          </a:xfrm>
          <a:prstGeom prst="rect">
            <a:avLst/>
          </a:prstGeom>
          <a:ln>
            <a:solidFill>
              <a:schemeClr val="tx2"/>
            </a:solidFill>
          </a:ln>
        </p:spPr>
      </p:pic>
    </p:spTree>
    <p:extLst>
      <p:ext uri="{BB962C8B-B14F-4D97-AF65-F5344CB8AC3E}">
        <p14:creationId xmlns:p14="http://schemas.microsoft.com/office/powerpoint/2010/main" val="4116111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ystem&#10;&#10;AI-generated content may be incorrect.">
            <a:extLst>
              <a:ext uri="{FF2B5EF4-FFF2-40B4-BE49-F238E27FC236}">
                <a16:creationId xmlns:a16="http://schemas.microsoft.com/office/drawing/2014/main" id="{5F683D2E-AEF3-92F5-A74C-E0F8C693D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424" y="0"/>
            <a:ext cx="6479151" cy="5143500"/>
          </a:xfrm>
          <a:prstGeom prst="rect">
            <a:avLst/>
          </a:prstGeom>
        </p:spPr>
      </p:pic>
    </p:spTree>
    <p:extLst>
      <p:ext uri="{BB962C8B-B14F-4D97-AF65-F5344CB8AC3E}">
        <p14:creationId xmlns:p14="http://schemas.microsoft.com/office/powerpoint/2010/main" val="728230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china with red stars&#10;&#10;AI-generated content may be incorrect.">
            <a:extLst>
              <a:ext uri="{FF2B5EF4-FFF2-40B4-BE49-F238E27FC236}">
                <a16:creationId xmlns:a16="http://schemas.microsoft.com/office/drawing/2014/main" id="{C75A8704-7B15-CCD9-88FD-DF0AE36EC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17943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AI-generated content may be incorrect.">
            <a:extLst>
              <a:ext uri="{FF2B5EF4-FFF2-40B4-BE49-F238E27FC236}">
                <a16:creationId xmlns:a16="http://schemas.microsoft.com/office/drawing/2014/main" id="{976F636B-271C-8AB3-947C-D00FEE303B80}"/>
              </a:ext>
            </a:extLst>
          </p:cNvPr>
          <p:cNvPicPr>
            <a:picLocks noChangeAspect="1"/>
          </p:cNvPicPr>
          <p:nvPr/>
        </p:nvPicPr>
        <p:blipFill>
          <a:blip r:embed="rId2">
            <a:extLst>
              <a:ext uri="{28A0092B-C50C-407E-A947-70E740481C1C}">
                <a14:useLocalDpi xmlns:a14="http://schemas.microsoft.com/office/drawing/2010/main" val="0"/>
              </a:ext>
            </a:extLst>
          </a:blip>
          <a:srcRect r="25261"/>
          <a:stretch>
            <a:fillRect/>
          </a:stretch>
        </p:blipFill>
        <p:spPr>
          <a:xfrm>
            <a:off x="2438400" y="303512"/>
            <a:ext cx="6324600" cy="4536475"/>
          </a:xfrm>
          <a:prstGeom prst="rect">
            <a:avLst/>
          </a:prstGeom>
        </p:spPr>
      </p:pic>
    </p:spTree>
    <p:extLst>
      <p:ext uri="{BB962C8B-B14F-4D97-AF65-F5344CB8AC3E}">
        <p14:creationId xmlns:p14="http://schemas.microsoft.com/office/powerpoint/2010/main" val="451930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91206B-7750-DD72-5021-5E7746DE2DB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876800" y="514350"/>
            <a:ext cx="3429000" cy="4457700"/>
          </a:xfrm>
          <a:prstGeom prst="rect">
            <a:avLst/>
          </a:prstGeom>
        </p:spPr>
      </p:pic>
      <p:pic>
        <p:nvPicPr>
          <p:cNvPr id="9" name="Picture 8">
            <a:extLst>
              <a:ext uri="{FF2B5EF4-FFF2-40B4-BE49-F238E27FC236}">
                <a16:creationId xmlns:a16="http://schemas.microsoft.com/office/drawing/2014/main" id="{E55FDCC0-B2B6-0224-0FD2-631E0D14B3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200" y="57149"/>
            <a:ext cx="3505200" cy="4612105"/>
          </a:xfrm>
          <a:prstGeom prst="rect">
            <a:avLst/>
          </a:prstGeom>
        </p:spPr>
      </p:pic>
    </p:spTree>
    <p:extLst>
      <p:ext uri="{BB962C8B-B14F-4D97-AF65-F5344CB8AC3E}">
        <p14:creationId xmlns:p14="http://schemas.microsoft.com/office/powerpoint/2010/main" val="1449680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different colored squares&#10;&#10;AI-generated content may be incorrect.">
            <a:extLst>
              <a:ext uri="{FF2B5EF4-FFF2-40B4-BE49-F238E27FC236}">
                <a16:creationId xmlns:a16="http://schemas.microsoft.com/office/drawing/2014/main" id="{D1065990-D374-0A59-14AD-E6CBC656D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57150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07FC8-4035-1BDD-66C4-83E48A50D7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23900" y="176428"/>
            <a:ext cx="8283686" cy="2615901"/>
          </a:xfrm>
          <a:prstGeom prst="rect">
            <a:avLst/>
          </a:prstGeom>
        </p:spPr>
      </p:pic>
      <p:pic>
        <p:nvPicPr>
          <p:cNvPr id="5" name="Picture 4" descr="A satellite attached to a cable&#10;&#10;Description automatically generated">
            <a:extLst>
              <a:ext uri="{FF2B5EF4-FFF2-40B4-BE49-F238E27FC236}">
                <a16:creationId xmlns:a16="http://schemas.microsoft.com/office/drawing/2014/main" id="{A7C4835C-B2A9-CCAC-3640-EEA2C8ADC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668251">
            <a:off x="4946555" y="2534110"/>
            <a:ext cx="3388688" cy="1937200"/>
          </a:xfrm>
          <a:prstGeom prst="rect">
            <a:avLst/>
          </a:prstGeom>
        </p:spPr>
      </p:pic>
      <p:pic>
        <p:nvPicPr>
          <p:cNvPr id="11" name="Picture 10" descr="A rocket launching from a building&#10;&#10;Description automatically generated">
            <a:extLst>
              <a:ext uri="{FF2B5EF4-FFF2-40B4-BE49-F238E27FC236}">
                <a16:creationId xmlns:a16="http://schemas.microsoft.com/office/drawing/2014/main" id="{639B36A0-5F79-8CC1-48D5-44218B4635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 y="2633555"/>
            <a:ext cx="3410979" cy="2271712"/>
          </a:xfrm>
          <a:prstGeom prst="rect">
            <a:avLst/>
          </a:prstGeom>
        </p:spPr>
      </p:pic>
      <p:pic>
        <p:nvPicPr>
          <p:cNvPr id="4" name="Picture 3" descr="A red flag with yellow stars&#10;&#10;AI-generated content may be incorrect.">
            <a:extLst>
              <a:ext uri="{FF2B5EF4-FFF2-40B4-BE49-F238E27FC236}">
                <a16:creationId xmlns:a16="http://schemas.microsoft.com/office/drawing/2014/main" id="{A8C58C48-6A52-E126-CD08-441D061DB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4" y="2792329"/>
            <a:ext cx="1052513" cy="701675"/>
          </a:xfrm>
          <a:prstGeom prst="rect">
            <a:avLst/>
          </a:prstGeom>
        </p:spPr>
      </p:pic>
      <p:pic>
        <p:nvPicPr>
          <p:cNvPr id="6" name="Picture 5">
            <a:extLst>
              <a:ext uri="{FF2B5EF4-FFF2-40B4-BE49-F238E27FC236}">
                <a16:creationId xmlns:a16="http://schemas.microsoft.com/office/drawing/2014/main" id="{6C17B269-714E-9EB4-034F-A27EA882DF07}"/>
              </a:ext>
            </a:extLst>
          </p:cNvPr>
          <p:cNvPicPr>
            <a:picLocks noChangeAspect="1"/>
          </p:cNvPicPr>
          <p:nvPr/>
        </p:nvPicPr>
        <p:blipFill>
          <a:blip r:embed="rId6"/>
          <a:stretch>
            <a:fillRect/>
          </a:stretch>
        </p:blipFill>
        <p:spPr>
          <a:xfrm>
            <a:off x="7315200" y="3819808"/>
            <a:ext cx="1199707" cy="799805"/>
          </a:xfrm>
          <a:prstGeom prst="rect">
            <a:avLst/>
          </a:prstGeom>
        </p:spPr>
      </p:pic>
    </p:spTree>
    <p:extLst>
      <p:ext uri="{BB962C8B-B14F-4D97-AF65-F5344CB8AC3E}">
        <p14:creationId xmlns:p14="http://schemas.microsoft.com/office/powerpoint/2010/main" val="524891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E655E-1DDC-462E-8466-C54016AA945B}"/>
              </a:ext>
            </a:extLst>
          </p:cNvPr>
          <p:cNvSpPr txBox="1"/>
          <p:nvPr/>
        </p:nvSpPr>
        <p:spPr>
          <a:xfrm>
            <a:off x="1066800" y="1427274"/>
            <a:ext cx="7162800" cy="3293209"/>
          </a:xfrm>
          <a:prstGeom prst="rect">
            <a:avLst/>
          </a:prstGeom>
          <a:noFill/>
        </p:spPr>
        <p:txBody>
          <a:bodyPr wrap="square" rtlCol="0">
            <a:spAutoFit/>
          </a:bodyPr>
          <a:lstStyle/>
          <a:p>
            <a:pPr marL="342892" indent="-342892">
              <a:buFont typeface="Arial" panose="020B0604020202020204" pitchFamily="34" charset="0"/>
              <a:buChar char="•"/>
            </a:pPr>
            <a:r>
              <a:rPr lang="en-US" sz="2400" dirty="0"/>
              <a:t>Protect </a:t>
            </a:r>
            <a:r>
              <a:rPr lang="en-US" dirty="0"/>
              <a:t>Signals</a:t>
            </a:r>
          </a:p>
          <a:p>
            <a:pPr marL="800080" lvl="1" indent="-342892">
              <a:buFont typeface="Arial" panose="020B0604020202020204" pitchFamily="34" charset="0"/>
              <a:buChar char="•"/>
            </a:pPr>
            <a:r>
              <a:rPr lang="en-US" dirty="0"/>
              <a:t>Interference detection</a:t>
            </a:r>
          </a:p>
          <a:p>
            <a:pPr marL="800080" lvl="1" indent="-342892">
              <a:buFont typeface="Arial" panose="020B0604020202020204" pitchFamily="34" charset="0"/>
              <a:buChar char="•"/>
            </a:pPr>
            <a:r>
              <a:rPr lang="en-US" dirty="0"/>
              <a:t>Enforcement</a:t>
            </a:r>
          </a:p>
          <a:p>
            <a:pPr lvl="1"/>
            <a:endParaRPr lang="en-US" dirty="0"/>
          </a:p>
          <a:p>
            <a:pPr marL="342892" indent="-342892">
              <a:buFont typeface="Arial" panose="020B0604020202020204" pitchFamily="34" charset="0"/>
              <a:buChar char="•"/>
            </a:pPr>
            <a:r>
              <a:rPr lang="en-US" sz="2400" dirty="0"/>
              <a:t>Toughen </a:t>
            </a:r>
            <a:r>
              <a:rPr lang="en-US" dirty="0"/>
              <a:t>Equipment</a:t>
            </a:r>
          </a:p>
          <a:p>
            <a:pPr marL="800080" lvl="1" indent="-342892">
              <a:buFont typeface="Arial" panose="020B0604020202020204" pitchFamily="34" charset="0"/>
              <a:buChar char="•"/>
            </a:pPr>
            <a:r>
              <a:rPr lang="en-US" dirty="0"/>
              <a:t>Anti-jam, anti-spoof, authentication </a:t>
            </a:r>
          </a:p>
          <a:p>
            <a:pPr marL="800080" lvl="1" indent="-342892">
              <a:buFont typeface="Arial" panose="020B0604020202020204" pitchFamily="34" charset="0"/>
              <a:buChar char="•"/>
            </a:pPr>
            <a:r>
              <a:rPr lang="en-US" dirty="0"/>
              <a:t>Standards, requirements, costs</a:t>
            </a:r>
          </a:p>
          <a:p>
            <a:pPr lvl="1"/>
            <a:endParaRPr lang="en-US" dirty="0"/>
          </a:p>
          <a:p>
            <a:pPr marL="342892" indent="-342892">
              <a:buFont typeface="Arial" panose="020B0604020202020204" pitchFamily="34" charset="0"/>
              <a:buChar char="•"/>
            </a:pPr>
            <a:r>
              <a:rPr lang="en-US" sz="2400" dirty="0"/>
              <a:t>Augment – </a:t>
            </a:r>
            <a:r>
              <a:rPr lang="en-US" dirty="0"/>
              <a:t>w/other signals &amp; sources</a:t>
            </a:r>
          </a:p>
          <a:p>
            <a:pPr marL="800080" lvl="1" indent="-342892">
              <a:buFont typeface="Arial" panose="020B0604020202020204" pitchFamily="34" charset="0"/>
              <a:buChar char="•"/>
            </a:pPr>
            <a:r>
              <a:rPr lang="en-US" sz="2800" dirty="0">
                <a:highlight>
                  <a:srgbClr val="00FFFF"/>
                </a:highlight>
              </a:rPr>
              <a:t>Core Resilient National PNT Architecture</a:t>
            </a:r>
          </a:p>
        </p:txBody>
      </p:sp>
      <p:sp>
        <p:nvSpPr>
          <p:cNvPr id="4" name="TextBox 3">
            <a:extLst>
              <a:ext uri="{FF2B5EF4-FFF2-40B4-BE49-F238E27FC236}">
                <a16:creationId xmlns:a16="http://schemas.microsoft.com/office/drawing/2014/main" id="{1B2A4B17-22F5-4B37-AEFC-D8A1C5EC0BE4}"/>
              </a:ext>
            </a:extLst>
          </p:cNvPr>
          <p:cNvSpPr txBox="1"/>
          <p:nvPr/>
        </p:nvSpPr>
        <p:spPr>
          <a:xfrm>
            <a:off x="533400" y="285750"/>
            <a:ext cx="3200400" cy="523220"/>
          </a:xfrm>
          <a:prstGeom prst="rect">
            <a:avLst/>
          </a:prstGeom>
          <a:noFill/>
        </p:spPr>
        <p:txBody>
          <a:bodyPr wrap="square" rtlCol="0">
            <a:spAutoFit/>
          </a:bodyPr>
          <a:lstStyle/>
          <a:p>
            <a:r>
              <a:rPr lang="en-US" sz="2800" b="1" dirty="0"/>
              <a:t>What to Do?</a:t>
            </a:r>
          </a:p>
        </p:txBody>
      </p:sp>
      <p:pic>
        <p:nvPicPr>
          <p:cNvPr id="6" name="Picture 5" descr="A close up of a logo&#10;&#10;Description generated with very high confidence">
            <a:extLst>
              <a:ext uri="{FF2B5EF4-FFF2-40B4-BE49-F238E27FC236}">
                <a16:creationId xmlns:a16="http://schemas.microsoft.com/office/drawing/2014/main" id="{F1F502CC-E682-4FE4-A638-9690FF6E7D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360474"/>
            <a:ext cx="2093929" cy="2133600"/>
          </a:xfrm>
          <a:prstGeom prst="rect">
            <a:avLst/>
          </a:prstGeom>
        </p:spPr>
      </p:pic>
    </p:spTree>
    <p:extLst>
      <p:ext uri="{BB962C8B-B14F-4D97-AF65-F5344CB8AC3E}">
        <p14:creationId xmlns:p14="http://schemas.microsoft.com/office/powerpoint/2010/main" val="3030764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national pnt architecture&#10;&#10;AI-generated content may be incorrect.">
            <a:extLst>
              <a:ext uri="{FF2B5EF4-FFF2-40B4-BE49-F238E27FC236}">
                <a16:creationId xmlns:a16="http://schemas.microsoft.com/office/drawing/2014/main" id="{F4B6317E-805A-4175-DE32-9DF40C1BF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622" y="0"/>
            <a:ext cx="6814756" cy="5143500"/>
          </a:xfrm>
          <a:prstGeom prst="rect">
            <a:avLst/>
          </a:prstGeom>
        </p:spPr>
      </p:pic>
    </p:spTree>
    <p:extLst>
      <p:ext uri="{BB962C8B-B14F-4D97-AF65-F5344CB8AC3E}">
        <p14:creationId xmlns:p14="http://schemas.microsoft.com/office/powerpoint/2010/main" val="1302153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CE095-19C3-FFF5-2774-C9D0FB55C4B5}"/>
              </a:ext>
            </a:extLst>
          </p:cNvPr>
          <p:cNvPicPr>
            <a:picLocks noChangeAspect="1"/>
          </p:cNvPicPr>
          <p:nvPr/>
        </p:nvPicPr>
        <p:blipFill>
          <a:blip r:embed="rId2"/>
          <a:srcRect l="26667" t="31112" r="26914" b="6666"/>
          <a:stretch>
            <a:fillRect/>
          </a:stretch>
        </p:blipFill>
        <p:spPr>
          <a:xfrm>
            <a:off x="3962399" y="285750"/>
            <a:ext cx="4945743" cy="4419600"/>
          </a:xfrm>
          <a:prstGeom prst="rect">
            <a:avLst/>
          </a:prstGeom>
          <a:ln>
            <a:solidFill>
              <a:schemeClr val="tx1"/>
            </a:solidFill>
          </a:ln>
        </p:spPr>
      </p:pic>
      <p:pic>
        <p:nvPicPr>
          <p:cNvPr id="5" name="Picture 4" descr="A logo with a triskelion&#10;&#10;AI-generated content may be incorrect.">
            <a:extLst>
              <a:ext uri="{FF2B5EF4-FFF2-40B4-BE49-F238E27FC236}">
                <a16:creationId xmlns:a16="http://schemas.microsoft.com/office/drawing/2014/main" id="{9683053C-9CAE-CB96-41AC-F15335B0C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18" y="285750"/>
            <a:ext cx="1228725" cy="1228725"/>
          </a:xfrm>
          <a:prstGeom prst="rect">
            <a:avLst/>
          </a:prstGeom>
        </p:spPr>
      </p:pic>
      <p:pic>
        <p:nvPicPr>
          <p:cNvPr id="7" name="Picture 6" descr="A logo for a company&#10;&#10;AI-generated content may be incorrect.">
            <a:extLst>
              <a:ext uri="{FF2B5EF4-FFF2-40B4-BE49-F238E27FC236}">
                <a16:creationId xmlns:a16="http://schemas.microsoft.com/office/drawing/2014/main" id="{22B09232-B1CF-0750-408A-EF5C96131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733550"/>
            <a:ext cx="2286800" cy="1114425"/>
          </a:xfrm>
          <a:prstGeom prst="rect">
            <a:avLst/>
          </a:prstGeom>
        </p:spPr>
      </p:pic>
      <p:sp>
        <p:nvSpPr>
          <p:cNvPr id="8" name="TextBox 7">
            <a:extLst>
              <a:ext uri="{FF2B5EF4-FFF2-40B4-BE49-F238E27FC236}">
                <a16:creationId xmlns:a16="http://schemas.microsoft.com/office/drawing/2014/main" id="{919A337C-52C2-A169-2CA9-EBE64BB24FBD}"/>
              </a:ext>
            </a:extLst>
          </p:cNvPr>
          <p:cNvSpPr txBox="1"/>
          <p:nvPr/>
        </p:nvSpPr>
        <p:spPr>
          <a:xfrm>
            <a:off x="518886" y="1809750"/>
            <a:ext cx="457200" cy="707886"/>
          </a:xfrm>
          <a:prstGeom prst="rect">
            <a:avLst/>
          </a:prstGeom>
          <a:noFill/>
        </p:spPr>
        <p:txBody>
          <a:bodyPr wrap="square" rtlCol="0">
            <a:spAutoFit/>
          </a:bodyPr>
          <a:lstStyle/>
          <a:p>
            <a:r>
              <a:rPr lang="en-US" sz="4000" dirty="0"/>
              <a:t>&amp;</a:t>
            </a:r>
          </a:p>
        </p:txBody>
      </p:sp>
      <p:sp>
        <p:nvSpPr>
          <p:cNvPr id="9" name="TextBox 8">
            <a:extLst>
              <a:ext uri="{FF2B5EF4-FFF2-40B4-BE49-F238E27FC236}">
                <a16:creationId xmlns:a16="http://schemas.microsoft.com/office/drawing/2014/main" id="{DEA282ED-D3B8-8562-F34B-EC6347CCCBE0}"/>
              </a:ext>
            </a:extLst>
          </p:cNvPr>
          <p:cNvSpPr txBox="1"/>
          <p:nvPr/>
        </p:nvSpPr>
        <p:spPr>
          <a:xfrm>
            <a:off x="341318" y="3257550"/>
            <a:ext cx="3317082" cy="1077218"/>
          </a:xfrm>
          <a:prstGeom prst="rect">
            <a:avLst/>
          </a:prstGeom>
          <a:noFill/>
        </p:spPr>
        <p:txBody>
          <a:bodyPr wrap="square" rtlCol="0">
            <a:spAutoFit/>
          </a:bodyPr>
          <a:lstStyle/>
          <a:p>
            <a:r>
              <a:rPr lang="en-US" sz="3200" dirty="0"/>
              <a:t>‘Space, Terrestrial Broadcast, &amp; Fiber’</a:t>
            </a:r>
          </a:p>
        </p:txBody>
      </p:sp>
    </p:spTree>
    <p:extLst>
      <p:ext uri="{BB962C8B-B14F-4D97-AF65-F5344CB8AC3E}">
        <p14:creationId xmlns:p14="http://schemas.microsoft.com/office/powerpoint/2010/main" val="46156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A7826-AD3C-4004-B5DC-870C33C3175A}"/>
              </a:ext>
            </a:extLst>
          </p:cNvPr>
          <p:cNvSpPr txBox="1"/>
          <p:nvPr/>
        </p:nvSpPr>
        <p:spPr>
          <a:xfrm>
            <a:off x="880413" y="10462"/>
            <a:ext cx="3810000" cy="523220"/>
          </a:xfrm>
          <a:prstGeom prst="rect">
            <a:avLst/>
          </a:prstGeom>
          <a:noFill/>
        </p:spPr>
        <p:txBody>
          <a:bodyPr wrap="square" rtlCol="0">
            <a:spAutoFit/>
          </a:bodyPr>
          <a:lstStyle/>
          <a:p>
            <a:r>
              <a:rPr lang="en-US" sz="2800" dirty="0"/>
              <a:t>First, there was Jamming</a:t>
            </a:r>
          </a:p>
        </p:txBody>
      </p:sp>
      <p:sp>
        <p:nvSpPr>
          <p:cNvPr id="3" name="TextBox 2">
            <a:extLst>
              <a:ext uri="{FF2B5EF4-FFF2-40B4-BE49-F238E27FC236}">
                <a16:creationId xmlns:a16="http://schemas.microsoft.com/office/drawing/2014/main" id="{C959B715-9ACD-40E7-83FC-661F6AEF11D3}"/>
              </a:ext>
            </a:extLst>
          </p:cNvPr>
          <p:cNvSpPr txBox="1"/>
          <p:nvPr/>
        </p:nvSpPr>
        <p:spPr>
          <a:xfrm>
            <a:off x="914402" y="4199883"/>
            <a:ext cx="1659531" cy="646331"/>
          </a:xfrm>
          <a:prstGeom prst="rect">
            <a:avLst/>
          </a:prstGeom>
          <a:noFill/>
          <a:ln>
            <a:noFill/>
          </a:ln>
        </p:spPr>
        <p:txBody>
          <a:bodyPr wrap="square" rtlCol="0">
            <a:spAutoFit/>
          </a:bodyPr>
          <a:lstStyle/>
          <a:p>
            <a:pPr algn="ctr"/>
            <a:r>
              <a:rPr lang="en-US" dirty="0"/>
              <a:t>Seconds,</a:t>
            </a:r>
          </a:p>
          <a:p>
            <a:pPr algn="ctr"/>
            <a:r>
              <a:rPr lang="en-US" dirty="0"/>
              <a:t>Minutes</a:t>
            </a:r>
          </a:p>
        </p:txBody>
      </p:sp>
      <p:sp>
        <p:nvSpPr>
          <p:cNvPr id="4" name="TextBox 3">
            <a:extLst>
              <a:ext uri="{FF2B5EF4-FFF2-40B4-BE49-F238E27FC236}">
                <a16:creationId xmlns:a16="http://schemas.microsoft.com/office/drawing/2014/main" id="{17C9D8A2-20AE-4270-9F41-DF78027F5D8B}"/>
              </a:ext>
            </a:extLst>
          </p:cNvPr>
          <p:cNvSpPr txBox="1"/>
          <p:nvPr/>
        </p:nvSpPr>
        <p:spPr>
          <a:xfrm>
            <a:off x="6781800" y="4288808"/>
            <a:ext cx="1143000" cy="369332"/>
          </a:xfrm>
          <a:prstGeom prst="rect">
            <a:avLst/>
          </a:prstGeom>
          <a:noFill/>
          <a:ln>
            <a:noFill/>
          </a:ln>
        </p:spPr>
        <p:txBody>
          <a:bodyPr wrap="square" rtlCol="0">
            <a:spAutoFit/>
          </a:bodyPr>
          <a:lstStyle/>
          <a:p>
            <a:pPr algn="ctr"/>
            <a:r>
              <a:rPr lang="en-US" dirty="0"/>
              <a:t>Weeks +</a:t>
            </a:r>
          </a:p>
        </p:txBody>
      </p:sp>
      <p:pic>
        <p:nvPicPr>
          <p:cNvPr id="5" name="Picture 4">
            <a:extLst>
              <a:ext uri="{FF2B5EF4-FFF2-40B4-BE49-F238E27FC236}">
                <a16:creationId xmlns:a16="http://schemas.microsoft.com/office/drawing/2014/main" id="{7B9E8590-C34E-4EB9-8131-AAA9DC794F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749" y="1101753"/>
            <a:ext cx="1066892" cy="725487"/>
          </a:xfrm>
          <a:prstGeom prst="rect">
            <a:avLst/>
          </a:prstGeom>
        </p:spPr>
      </p:pic>
      <p:pic>
        <p:nvPicPr>
          <p:cNvPr id="7" name="Picture 6">
            <a:extLst>
              <a:ext uri="{FF2B5EF4-FFF2-40B4-BE49-F238E27FC236}">
                <a16:creationId xmlns:a16="http://schemas.microsoft.com/office/drawing/2014/main" id="{9C5AB218-EC87-4C5A-90AD-16A3DD5400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200" y="347213"/>
            <a:ext cx="1295400" cy="852939"/>
          </a:xfrm>
          <a:prstGeom prst="rect">
            <a:avLst/>
          </a:prstGeom>
        </p:spPr>
      </p:pic>
      <p:pic>
        <p:nvPicPr>
          <p:cNvPr id="6" name="Picture 5">
            <a:extLst>
              <a:ext uri="{FF2B5EF4-FFF2-40B4-BE49-F238E27FC236}">
                <a16:creationId xmlns:a16="http://schemas.microsoft.com/office/drawing/2014/main" id="{A23DB914-3C3C-4639-9409-BEC53280C7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6364" y="1025056"/>
            <a:ext cx="1066699" cy="1109581"/>
          </a:xfrm>
          <a:prstGeom prst="rect">
            <a:avLst/>
          </a:prstGeom>
        </p:spPr>
      </p:pic>
      <p:pic>
        <p:nvPicPr>
          <p:cNvPr id="9" name="Picture 8">
            <a:extLst>
              <a:ext uri="{FF2B5EF4-FFF2-40B4-BE49-F238E27FC236}">
                <a16:creationId xmlns:a16="http://schemas.microsoft.com/office/drawing/2014/main" id="{D8AD2CAB-10B6-4165-AB44-835C0BD0A1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87998" y="713109"/>
            <a:ext cx="1072989" cy="1353429"/>
          </a:xfrm>
          <a:prstGeom prst="rect">
            <a:avLst/>
          </a:prstGeom>
        </p:spPr>
      </p:pic>
      <p:pic>
        <p:nvPicPr>
          <p:cNvPr id="10" name="Picture 9">
            <a:extLst>
              <a:ext uri="{FF2B5EF4-FFF2-40B4-BE49-F238E27FC236}">
                <a16:creationId xmlns:a16="http://schemas.microsoft.com/office/drawing/2014/main" id="{C3420282-25F1-49B4-85F4-307820370F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28674" y="1242243"/>
            <a:ext cx="962387" cy="799851"/>
          </a:xfrm>
          <a:prstGeom prst="rect">
            <a:avLst/>
          </a:prstGeom>
        </p:spPr>
      </p:pic>
      <p:pic>
        <p:nvPicPr>
          <p:cNvPr id="11" name="Picture 10">
            <a:extLst>
              <a:ext uri="{FF2B5EF4-FFF2-40B4-BE49-F238E27FC236}">
                <a16:creationId xmlns:a16="http://schemas.microsoft.com/office/drawing/2014/main" id="{D00F0CA9-E11B-4866-AE08-787BFF5D48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80794" y="2253456"/>
            <a:ext cx="1372799" cy="1272043"/>
          </a:xfrm>
          <a:prstGeom prst="rect">
            <a:avLst/>
          </a:prstGeom>
        </p:spPr>
      </p:pic>
      <p:pic>
        <p:nvPicPr>
          <p:cNvPr id="12" name="Picture 11">
            <a:extLst>
              <a:ext uri="{FF2B5EF4-FFF2-40B4-BE49-F238E27FC236}">
                <a16:creationId xmlns:a16="http://schemas.microsoft.com/office/drawing/2014/main" id="{A9F74C75-F144-4868-9BA2-F2CE1882A9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90413" y="2268305"/>
            <a:ext cx="1312515" cy="1431835"/>
          </a:xfrm>
          <a:prstGeom prst="rect">
            <a:avLst/>
          </a:prstGeom>
        </p:spPr>
      </p:pic>
      <p:sp>
        <p:nvSpPr>
          <p:cNvPr id="13" name="TextBox 12">
            <a:extLst>
              <a:ext uri="{FF2B5EF4-FFF2-40B4-BE49-F238E27FC236}">
                <a16:creationId xmlns:a16="http://schemas.microsoft.com/office/drawing/2014/main" id="{FA789BE1-8AB5-4B45-870E-1B33AD3A9AB8}"/>
              </a:ext>
            </a:extLst>
          </p:cNvPr>
          <p:cNvSpPr txBox="1"/>
          <p:nvPr/>
        </p:nvSpPr>
        <p:spPr>
          <a:xfrm>
            <a:off x="3248255" y="2876551"/>
            <a:ext cx="858912" cy="307777"/>
          </a:xfrm>
          <a:prstGeom prst="rect">
            <a:avLst/>
          </a:prstGeom>
          <a:noFill/>
        </p:spPr>
        <p:txBody>
          <a:bodyPr wrap="square" rtlCol="0">
            <a:spAutoFit/>
          </a:bodyPr>
          <a:lstStyle/>
          <a:p>
            <a:r>
              <a:rPr lang="en-US" sz="1400" dirty="0"/>
              <a:t>Boston</a:t>
            </a:r>
          </a:p>
        </p:txBody>
      </p:sp>
      <p:pic>
        <p:nvPicPr>
          <p:cNvPr id="15" name="Picture 14" descr="A close up of a map&#10;&#10;Description generated with high confidence">
            <a:extLst>
              <a:ext uri="{FF2B5EF4-FFF2-40B4-BE49-F238E27FC236}">
                <a16:creationId xmlns:a16="http://schemas.microsoft.com/office/drawing/2014/main" id="{A0253A24-5E69-4FA4-A6A9-A95D68FDA61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10389" y="2285217"/>
            <a:ext cx="1566423" cy="1272043"/>
          </a:xfrm>
          <a:prstGeom prst="rect">
            <a:avLst/>
          </a:prstGeom>
        </p:spPr>
      </p:pic>
      <p:sp>
        <p:nvSpPr>
          <p:cNvPr id="16" name="TextBox 15">
            <a:extLst>
              <a:ext uri="{FF2B5EF4-FFF2-40B4-BE49-F238E27FC236}">
                <a16:creationId xmlns:a16="http://schemas.microsoft.com/office/drawing/2014/main" id="{F402FCB8-F3A6-45EB-AC68-9475482275AC}"/>
              </a:ext>
            </a:extLst>
          </p:cNvPr>
          <p:cNvSpPr txBox="1"/>
          <p:nvPr/>
        </p:nvSpPr>
        <p:spPr>
          <a:xfrm>
            <a:off x="1425629" y="3226635"/>
            <a:ext cx="1406370" cy="307777"/>
          </a:xfrm>
          <a:prstGeom prst="rect">
            <a:avLst/>
          </a:prstGeom>
          <a:noFill/>
        </p:spPr>
        <p:txBody>
          <a:bodyPr wrap="square" rtlCol="0">
            <a:spAutoFit/>
          </a:bodyPr>
          <a:lstStyle/>
          <a:p>
            <a:r>
              <a:rPr lang="en-US" sz="1400" dirty="0"/>
              <a:t>Newark Intl EWR </a:t>
            </a:r>
          </a:p>
        </p:txBody>
      </p:sp>
      <p:pic>
        <p:nvPicPr>
          <p:cNvPr id="17" name="Picture 16">
            <a:extLst>
              <a:ext uri="{FF2B5EF4-FFF2-40B4-BE49-F238E27FC236}">
                <a16:creationId xmlns:a16="http://schemas.microsoft.com/office/drawing/2014/main" id="{AE875EE1-FF68-4158-9361-A0104C5BFA1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324964" y="2268304"/>
            <a:ext cx="1404846" cy="1397210"/>
          </a:xfrm>
          <a:prstGeom prst="rect">
            <a:avLst/>
          </a:prstGeom>
        </p:spPr>
      </p:pic>
      <p:pic>
        <p:nvPicPr>
          <p:cNvPr id="19" name="Picture 18">
            <a:extLst>
              <a:ext uri="{FF2B5EF4-FFF2-40B4-BE49-F238E27FC236}">
                <a16:creationId xmlns:a16="http://schemas.microsoft.com/office/drawing/2014/main" id="{6309F753-9B9C-4C19-A444-9C2B110CFBA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13430" y="565686"/>
            <a:ext cx="1189576" cy="677212"/>
          </a:xfrm>
          <a:prstGeom prst="rect">
            <a:avLst/>
          </a:prstGeom>
        </p:spPr>
      </p:pic>
      <p:sp>
        <p:nvSpPr>
          <p:cNvPr id="18" name="Isosceles Triangle 17">
            <a:extLst>
              <a:ext uri="{FF2B5EF4-FFF2-40B4-BE49-F238E27FC236}">
                <a16:creationId xmlns:a16="http://schemas.microsoft.com/office/drawing/2014/main" id="{51100A5B-37DE-46F0-9F40-6B93BE891D97}"/>
              </a:ext>
            </a:extLst>
          </p:cNvPr>
          <p:cNvSpPr/>
          <p:nvPr/>
        </p:nvSpPr>
        <p:spPr>
          <a:xfrm rot="16200000">
            <a:off x="3630291" y="-445196"/>
            <a:ext cx="1883421" cy="6858000"/>
          </a:xfrm>
          <a:prstGeom prst="triangle">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F4DBBBA5-391C-42AE-ABD2-06A467E3F441}"/>
              </a:ext>
            </a:extLst>
          </p:cNvPr>
          <p:cNvSpPr/>
          <p:nvPr/>
        </p:nvSpPr>
        <p:spPr>
          <a:xfrm rot="16200000">
            <a:off x="3630293" y="1069968"/>
            <a:ext cx="1883421" cy="6858000"/>
          </a:xfrm>
          <a:prstGeom prst="triangle">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219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86BAF6-2F62-EFB4-F40C-33CC5DB010ED}"/>
              </a:ext>
            </a:extLst>
          </p:cNvPr>
          <p:cNvSpPr txBox="1"/>
          <p:nvPr/>
        </p:nvSpPr>
        <p:spPr>
          <a:xfrm>
            <a:off x="762000" y="1652772"/>
            <a:ext cx="7239000" cy="30162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National &amp; Economic Security against wide variety of threats</a:t>
            </a:r>
          </a:p>
          <a:p>
            <a:pPr marL="285750" indent="-285750">
              <a:spcAft>
                <a:spcPts val="600"/>
              </a:spcAft>
              <a:buFont typeface="Arial" panose="020B0604020202020204" pitchFamily="34" charset="0"/>
              <a:buChar char="•"/>
            </a:pPr>
            <a:r>
              <a:rPr lang="en-US" sz="2000" dirty="0"/>
              <a:t>Makes GPS more secure and reliable.</a:t>
            </a:r>
          </a:p>
          <a:p>
            <a:pPr marL="285750" indent="-285750">
              <a:spcAft>
                <a:spcPts val="600"/>
              </a:spcAft>
              <a:buFont typeface="Arial" panose="020B0604020202020204" pitchFamily="34" charset="0"/>
              <a:buChar char="•"/>
            </a:pPr>
            <a:r>
              <a:rPr lang="en-US" sz="2000" dirty="0"/>
              <a:t>Marketable ‘Sovereign PNT’ tech stack </a:t>
            </a:r>
          </a:p>
          <a:p>
            <a:pPr marL="742950" lvl="1" indent="-285750">
              <a:spcAft>
                <a:spcPts val="600"/>
              </a:spcAft>
              <a:buFont typeface="Arial" panose="020B0604020202020204" pitchFamily="34" charset="0"/>
              <a:buChar char="•"/>
            </a:pPr>
            <a:r>
              <a:rPr lang="en-US" sz="2000" dirty="0"/>
              <a:t>Benefit U.S. businesses</a:t>
            </a:r>
          </a:p>
          <a:p>
            <a:pPr marL="742950" lvl="1" indent="-285750">
              <a:spcAft>
                <a:spcPts val="600"/>
              </a:spcAft>
              <a:buFont typeface="Arial" panose="020B0604020202020204" pitchFamily="34" charset="0"/>
              <a:buChar char="•"/>
            </a:pPr>
            <a:r>
              <a:rPr lang="en-US" sz="2000" dirty="0"/>
              <a:t>Regain U.S. global PNT leadership</a:t>
            </a:r>
          </a:p>
          <a:p>
            <a:pPr marL="285750" indent="-285750">
              <a:spcAft>
                <a:spcPts val="600"/>
              </a:spcAft>
              <a:buFont typeface="Arial" panose="020B0604020202020204" pitchFamily="34" charset="0"/>
              <a:buChar char="•"/>
            </a:pPr>
            <a:r>
              <a:rPr lang="en-US" sz="2000" dirty="0"/>
              <a:t>Creates new markets and opportunities for industry &amp; innovation – Something to build on!</a:t>
            </a:r>
          </a:p>
          <a:p>
            <a:pPr marL="285750" indent="-285750">
              <a:spcAft>
                <a:spcPts val="600"/>
              </a:spcAft>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449F4772-5ECC-6861-E37D-E50D08AC9DCA}"/>
              </a:ext>
            </a:extLst>
          </p:cNvPr>
          <p:cNvSpPr txBox="1"/>
          <p:nvPr/>
        </p:nvSpPr>
        <p:spPr>
          <a:xfrm>
            <a:off x="304800" y="438150"/>
            <a:ext cx="6172200" cy="461665"/>
          </a:xfrm>
          <a:prstGeom prst="rect">
            <a:avLst/>
          </a:prstGeom>
          <a:noFill/>
        </p:spPr>
        <p:txBody>
          <a:bodyPr wrap="square" rtlCol="0">
            <a:spAutoFit/>
          </a:bodyPr>
          <a:lstStyle/>
          <a:p>
            <a:r>
              <a:rPr lang="en-US" sz="2400" dirty="0"/>
              <a:t>Benefits</a:t>
            </a:r>
          </a:p>
        </p:txBody>
      </p:sp>
    </p:spTree>
    <p:extLst>
      <p:ext uri="{BB962C8B-B14F-4D97-AF65-F5344CB8AC3E}">
        <p14:creationId xmlns:p14="http://schemas.microsoft.com/office/powerpoint/2010/main" val="2891969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248F-467E-F1A7-DB94-617700FA2F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682FAF-B185-D74A-16E1-D2BB2263BE7D}"/>
              </a:ext>
            </a:extLst>
          </p:cNvPr>
          <p:cNvSpPr txBox="1"/>
          <p:nvPr/>
        </p:nvSpPr>
        <p:spPr>
          <a:xfrm>
            <a:off x="990600" y="1733550"/>
            <a:ext cx="6172200" cy="26314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Resilient PNT efforts in more countries</a:t>
            </a:r>
          </a:p>
          <a:p>
            <a:pPr marL="285750" indent="-285750">
              <a:spcAft>
                <a:spcPts val="600"/>
              </a:spcAft>
              <a:buFont typeface="Arial" panose="020B0604020202020204" pitchFamily="34" charset="0"/>
              <a:buChar char="•"/>
            </a:pPr>
            <a:r>
              <a:rPr lang="en-US" sz="2000" dirty="0"/>
              <a:t>Utility Level vs Specialized PNT</a:t>
            </a:r>
          </a:p>
          <a:p>
            <a:pPr marL="285750" indent="-285750">
              <a:spcAft>
                <a:spcPts val="600"/>
              </a:spcAft>
              <a:buFont typeface="Arial" panose="020B0604020202020204" pitchFamily="34" charset="0"/>
              <a:buChar char="•"/>
            </a:pPr>
            <a:r>
              <a:rPr lang="en-US" sz="2000" dirty="0"/>
              <a:t>Why the U.S. does not have a core resilient PNT architecture</a:t>
            </a:r>
          </a:p>
          <a:p>
            <a:pPr marL="285750" indent="-285750">
              <a:spcAft>
                <a:spcPts val="600"/>
              </a:spcAft>
              <a:buFont typeface="Arial" panose="020B0604020202020204" pitchFamily="34" charset="0"/>
              <a:buChar char="•"/>
            </a:pPr>
            <a:r>
              <a:rPr lang="en-US" sz="2000" dirty="0"/>
              <a:t>Proposals before the FCC</a:t>
            </a:r>
          </a:p>
          <a:p>
            <a:pPr marL="285750" indent="-285750">
              <a:spcAft>
                <a:spcPts val="600"/>
              </a:spcAft>
              <a:buFont typeface="Arial" panose="020B0604020202020204" pitchFamily="34" charset="0"/>
              <a:buChar char="•"/>
            </a:pPr>
            <a:r>
              <a:rPr lang="en-US" sz="2000" dirty="0"/>
              <a:t>FCC’s recent Notice of Inquiry about PNT</a:t>
            </a:r>
          </a:p>
          <a:p>
            <a:pPr marL="285750" indent="-285750">
              <a:spcAft>
                <a:spcPts val="600"/>
              </a:spcAft>
              <a:buFont typeface="Arial" panose="020B0604020202020204" pitchFamily="34" charset="0"/>
              <a:buChar char="•"/>
            </a:pPr>
            <a:r>
              <a:rPr lang="en-US" sz="2000" dirty="0"/>
              <a:t>Other???</a:t>
            </a:r>
          </a:p>
        </p:txBody>
      </p:sp>
      <p:sp>
        <p:nvSpPr>
          <p:cNvPr id="3" name="TextBox 2">
            <a:extLst>
              <a:ext uri="{FF2B5EF4-FFF2-40B4-BE49-F238E27FC236}">
                <a16:creationId xmlns:a16="http://schemas.microsoft.com/office/drawing/2014/main" id="{D1343F37-1A35-059A-4F19-E9903E0FCDD1}"/>
              </a:ext>
            </a:extLst>
          </p:cNvPr>
          <p:cNvSpPr txBox="1"/>
          <p:nvPr/>
        </p:nvSpPr>
        <p:spPr>
          <a:xfrm>
            <a:off x="304800" y="438150"/>
            <a:ext cx="6172200" cy="461665"/>
          </a:xfrm>
          <a:prstGeom prst="rect">
            <a:avLst/>
          </a:prstGeom>
          <a:noFill/>
        </p:spPr>
        <p:txBody>
          <a:bodyPr wrap="square" rtlCol="0">
            <a:spAutoFit/>
          </a:bodyPr>
          <a:lstStyle/>
          <a:p>
            <a:r>
              <a:rPr lang="en-US" sz="2400" dirty="0"/>
              <a:t>Additional Discussion Points – time permitting</a:t>
            </a:r>
          </a:p>
        </p:txBody>
      </p:sp>
    </p:spTree>
    <p:extLst>
      <p:ext uri="{BB962C8B-B14F-4D97-AF65-F5344CB8AC3E}">
        <p14:creationId xmlns:p14="http://schemas.microsoft.com/office/powerpoint/2010/main" val="1601864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03C3C-8605-3E20-A061-CC66D2612ABE}"/>
              </a:ext>
            </a:extLst>
          </p:cNvPr>
          <p:cNvPicPr>
            <a:picLocks noChangeAspect="1"/>
          </p:cNvPicPr>
          <p:nvPr/>
        </p:nvPicPr>
        <p:blipFill>
          <a:blip r:embed="rId3"/>
          <a:srcRect l="25309" t="11481" r="27284" b="15926"/>
          <a:stretch>
            <a:fillRect/>
          </a:stretch>
        </p:blipFill>
        <p:spPr>
          <a:xfrm>
            <a:off x="838200" y="285750"/>
            <a:ext cx="3657600" cy="3733800"/>
          </a:xfrm>
          <a:prstGeom prst="rect">
            <a:avLst/>
          </a:prstGeom>
          <a:ln>
            <a:solidFill>
              <a:schemeClr val="tx2"/>
            </a:solidFill>
          </a:ln>
        </p:spPr>
      </p:pic>
      <p:pic>
        <p:nvPicPr>
          <p:cNvPr id="6" name="Picture 5">
            <a:extLst>
              <a:ext uri="{FF2B5EF4-FFF2-40B4-BE49-F238E27FC236}">
                <a16:creationId xmlns:a16="http://schemas.microsoft.com/office/drawing/2014/main" id="{0574E005-DD63-379B-6B74-32F1D75BF6FC}"/>
              </a:ext>
            </a:extLst>
          </p:cNvPr>
          <p:cNvPicPr>
            <a:picLocks noChangeAspect="1"/>
          </p:cNvPicPr>
          <p:nvPr/>
        </p:nvPicPr>
        <p:blipFill>
          <a:blip r:embed="rId4"/>
          <a:srcRect l="25309" t="10000" r="27284" b="5555"/>
          <a:stretch>
            <a:fillRect/>
          </a:stretch>
        </p:blipFill>
        <p:spPr>
          <a:xfrm>
            <a:off x="5029200" y="514350"/>
            <a:ext cx="3657600" cy="4343400"/>
          </a:xfrm>
          <a:prstGeom prst="rect">
            <a:avLst/>
          </a:prstGeom>
          <a:ln>
            <a:solidFill>
              <a:schemeClr val="tx2"/>
            </a:solidFill>
          </a:ln>
        </p:spPr>
      </p:pic>
      <p:sp>
        <p:nvSpPr>
          <p:cNvPr id="7" name="TextBox 6">
            <a:extLst>
              <a:ext uri="{FF2B5EF4-FFF2-40B4-BE49-F238E27FC236}">
                <a16:creationId xmlns:a16="http://schemas.microsoft.com/office/drawing/2014/main" id="{8D93F792-C6B7-FC36-14B8-C960937D8483}"/>
              </a:ext>
            </a:extLst>
          </p:cNvPr>
          <p:cNvSpPr txBox="1"/>
          <p:nvPr/>
        </p:nvSpPr>
        <p:spPr>
          <a:xfrm>
            <a:off x="1676400" y="4248150"/>
            <a:ext cx="2286000" cy="523220"/>
          </a:xfrm>
          <a:prstGeom prst="rect">
            <a:avLst/>
          </a:prstGeom>
          <a:noFill/>
        </p:spPr>
        <p:txBody>
          <a:bodyPr wrap="square" rtlCol="0">
            <a:spAutoFit/>
          </a:bodyPr>
          <a:lstStyle/>
          <a:p>
            <a:r>
              <a:rPr lang="en-US" sz="2800" dirty="0"/>
              <a:t>RNTFnd.org</a:t>
            </a:r>
          </a:p>
        </p:txBody>
      </p:sp>
    </p:spTree>
    <p:extLst>
      <p:ext uri="{BB962C8B-B14F-4D97-AF65-F5344CB8AC3E}">
        <p14:creationId xmlns:p14="http://schemas.microsoft.com/office/powerpoint/2010/main" val="767586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D3AF2E-8304-4999-AC63-1C61C932A81F}"/>
              </a:ext>
            </a:extLst>
          </p:cNvPr>
          <p:cNvSpPr txBox="1"/>
          <p:nvPr/>
        </p:nvSpPr>
        <p:spPr>
          <a:xfrm>
            <a:off x="2171700" y="4171950"/>
            <a:ext cx="4800600" cy="738664"/>
          </a:xfrm>
          <a:prstGeom prst="rect">
            <a:avLst/>
          </a:prstGeom>
          <a:noFill/>
        </p:spPr>
        <p:txBody>
          <a:bodyPr wrap="square" rtlCol="0">
            <a:spAutoFit/>
          </a:bodyPr>
          <a:lstStyle/>
          <a:p>
            <a:pPr algn="ctr"/>
            <a:r>
              <a:rPr lang="en-US" sz="1400" dirty="0"/>
              <a:t>The Resilient Navigation and Timing Foundation is a 501(c)3 scientific and educational charity registered in Virginia</a:t>
            </a:r>
          </a:p>
          <a:p>
            <a:pPr algn="ctr"/>
            <a:r>
              <a:rPr lang="en-US" sz="1400" dirty="0"/>
              <a:t>www.RNTFnd.org</a:t>
            </a:r>
          </a:p>
        </p:txBody>
      </p:sp>
      <p:pic>
        <p:nvPicPr>
          <p:cNvPr id="5" name="Picture 4">
            <a:hlinkClick r:id="rId3"/>
            <a:extLst>
              <a:ext uri="{FF2B5EF4-FFF2-40B4-BE49-F238E27FC236}">
                <a16:creationId xmlns:a16="http://schemas.microsoft.com/office/drawing/2014/main" id="{EF80781E-E0CC-4543-975E-AC85DADA93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70203" y="742950"/>
            <a:ext cx="5003597" cy="2438400"/>
          </a:xfrm>
          <a:prstGeom prst="rect">
            <a:avLst/>
          </a:prstGeom>
        </p:spPr>
      </p:pic>
      <p:sp>
        <p:nvSpPr>
          <p:cNvPr id="2" name="TextBox 1">
            <a:extLst>
              <a:ext uri="{FF2B5EF4-FFF2-40B4-BE49-F238E27FC236}">
                <a16:creationId xmlns:a16="http://schemas.microsoft.com/office/drawing/2014/main" id="{445E5432-5798-A382-E374-DEF19C59F438}"/>
              </a:ext>
            </a:extLst>
          </p:cNvPr>
          <p:cNvSpPr txBox="1"/>
          <p:nvPr/>
        </p:nvSpPr>
        <p:spPr>
          <a:xfrm rot="19589617">
            <a:off x="388990" y="2576840"/>
            <a:ext cx="3581462" cy="830997"/>
          </a:xfrm>
          <a:prstGeom prst="rect">
            <a:avLst/>
          </a:prstGeom>
          <a:noFill/>
        </p:spPr>
        <p:txBody>
          <a:bodyPr wrap="square" rtlCol="0">
            <a:spAutoFit/>
          </a:bodyPr>
          <a:lstStyle/>
          <a:p>
            <a:r>
              <a:rPr lang="en-US" sz="4800" dirty="0"/>
              <a:t>Join Us!</a:t>
            </a:r>
          </a:p>
        </p:txBody>
      </p:sp>
    </p:spTree>
    <p:extLst>
      <p:ext uri="{BB962C8B-B14F-4D97-AF65-F5344CB8AC3E}">
        <p14:creationId xmlns:p14="http://schemas.microsoft.com/office/powerpoint/2010/main" val="152778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0CDD3-60A2-43C0-B880-58D9ABFA86A5}"/>
              </a:ext>
            </a:extLst>
          </p:cNvPr>
          <p:cNvPicPr>
            <a:picLocks noChangeAspect="1"/>
          </p:cNvPicPr>
          <p:nvPr/>
        </p:nvPicPr>
        <p:blipFill>
          <a:blip r:embed="rId3"/>
          <a:stretch>
            <a:fillRect/>
          </a:stretch>
        </p:blipFill>
        <p:spPr>
          <a:xfrm>
            <a:off x="1219200" y="2"/>
            <a:ext cx="6705600" cy="5029201"/>
          </a:xfrm>
          <a:prstGeom prst="rect">
            <a:avLst/>
          </a:prstGeom>
          <a:ln>
            <a:solidFill>
              <a:schemeClr val="tx2"/>
            </a:solidFill>
          </a:ln>
        </p:spPr>
      </p:pic>
      <p:sp>
        <p:nvSpPr>
          <p:cNvPr id="2" name="TextBox 1">
            <a:extLst>
              <a:ext uri="{FF2B5EF4-FFF2-40B4-BE49-F238E27FC236}">
                <a16:creationId xmlns:a16="http://schemas.microsoft.com/office/drawing/2014/main" id="{0D5BA98A-6C5B-4FDB-835C-E7AA1FAD73D9}"/>
              </a:ext>
            </a:extLst>
          </p:cNvPr>
          <p:cNvSpPr txBox="1"/>
          <p:nvPr/>
        </p:nvSpPr>
        <p:spPr>
          <a:xfrm>
            <a:off x="3733802" y="5272088"/>
            <a:ext cx="3966949" cy="461665"/>
          </a:xfrm>
          <a:prstGeom prst="rect">
            <a:avLst/>
          </a:prstGeom>
          <a:solidFill>
            <a:schemeClr val="bg1"/>
          </a:solidFill>
          <a:ln>
            <a:solidFill>
              <a:schemeClr val="tx1"/>
            </a:solidFill>
          </a:ln>
        </p:spPr>
        <p:txBody>
          <a:bodyPr wrap="square" rtlCol="0">
            <a:spAutoFit/>
          </a:bodyPr>
          <a:lstStyle/>
          <a:p>
            <a:pPr algn="ctr"/>
            <a:r>
              <a:rPr lang="en-US" sz="2400" dirty="0"/>
              <a:t>European Commission Project</a:t>
            </a:r>
          </a:p>
        </p:txBody>
      </p:sp>
    </p:spTree>
    <p:extLst>
      <p:ext uri="{BB962C8B-B14F-4D97-AF65-F5344CB8AC3E}">
        <p14:creationId xmlns:p14="http://schemas.microsoft.com/office/powerpoint/2010/main" val="263604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7832A-B0AA-4D0B-8F2E-B1EA3CCEC1F9}"/>
              </a:ext>
            </a:extLst>
          </p:cNvPr>
          <p:cNvPicPr>
            <a:picLocks noChangeAspect="1"/>
          </p:cNvPicPr>
          <p:nvPr/>
        </p:nvPicPr>
        <p:blipFill>
          <a:blip r:embed="rId3"/>
          <a:stretch>
            <a:fillRect/>
          </a:stretch>
        </p:blipFill>
        <p:spPr>
          <a:xfrm>
            <a:off x="1447802" y="285750"/>
            <a:ext cx="6400799" cy="4800600"/>
          </a:xfrm>
          <a:prstGeom prst="rect">
            <a:avLst/>
          </a:prstGeom>
          <a:ln>
            <a:solidFill>
              <a:schemeClr val="tx2"/>
            </a:solidFill>
          </a:ln>
        </p:spPr>
      </p:pic>
      <p:sp>
        <p:nvSpPr>
          <p:cNvPr id="3" name="TextBox 2">
            <a:extLst>
              <a:ext uri="{FF2B5EF4-FFF2-40B4-BE49-F238E27FC236}">
                <a16:creationId xmlns:a16="http://schemas.microsoft.com/office/drawing/2014/main" id="{6BB74395-BA43-494D-A2B2-4E4DE2314F3E}"/>
              </a:ext>
            </a:extLst>
          </p:cNvPr>
          <p:cNvSpPr txBox="1"/>
          <p:nvPr/>
        </p:nvSpPr>
        <p:spPr>
          <a:xfrm>
            <a:off x="3733802" y="5272088"/>
            <a:ext cx="3966949" cy="461665"/>
          </a:xfrm>
          <a:prstGeom prst="rect">
            <a:avLst/>
          </a:prstGeom>
          <a:solidFill>
            <a:schemeClr val="bg1"/>
          </a:solidFill>
          <a:ln>
            <a:solidFill>
              <a:schemeClr val="tx1"/>
            </a:solidFill>
          </a:ln>
        </p:spPr>
        <p:txBody>
          <a:bodyPr wrap="square" rtlCol="0">
            <a:spAutoFit/>
          </a:bodyPr>
          <a:lstStyle/>
          <a:p>
            <a:pPr algn="ctr"/>
            <a:r>
              <a:rPr lang="en-US" sz="2400" dirty="0"/>
              <a:t>European Commission Project</a:t>
            </a:r>
          </a:p>
        </p:txBody>
      </p:sp>
    </p:spTree>
    <p:extLst>
      <p:ext uri="{BB962C8B-B14F-4D97-AF65-F5344CB8AC3E}">
        <p14:creationId xmlns:p14="http://schemas.microsoft.com/office/powerpoint/2010/main" val="330159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5EC5CF56-8247-429F-97CF-E8EFFA7451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844" y="72166"/>
            <a:ext cx="5958312" cy="5143500"/>
          </a:xfrm>
          <a:prstGeom prst="rect">
            <a:avLst/>
          </a:prstGeom>
        </p:spPr>
      </p:pic>
      <p:sp>
        <p:nvSpPr>
          <p:cNvPr id="2" name="TextBox 1">
            <a:extLst>
              <a:ext uri="{FF2B5EF4-FFF2-40B4-BE49-F238E27FC236}">
                <a16:creationId xmlns:a16="http://schemas.microsoft.com/office/drawing/2014/main" id="{FDFBBA9D-E05D-4F09-B6F2-46CD40A22CD2}"/>
              </a:ext>
            </a:extLst>
          </p:cNvPr>
          <p:cNvSpPr txBox="1"/>
          <p:nvPr/>
        </p:nvSpPr>
        <p:spPr>
          <a:xfrm>
            <a:off x="3276602" y="-585788"/>
            <a:ext cx="3966949" cy="461665"/>
          </a:xfrm>
          <a:prstGeom prst="rect">
            <a:avLst/>
          </a:prstGeom>
          <a:solidFill>
            <a:schemeClr val="bg1"/>
          </a:solidFill>
          <a:ln>
            <a:solidFill>
              <a:schemeClr val="tx1"/>
            </a:solidFill>
          </a:ln>
        </p:spPr>
        <p:txBody>
          <a:bodyPr wrap="square" rtlCol="0">
            <a:spAutoFit/>
          </a:bodyPr>
          <a:lstStyle/>
          <a:p>
            <a:pPr algn="ctr"/>
            <a:r>
              <a:rPr lang="en-US" sz="2400" dirty="0"/>
              <a:t>European Commission Project</a:t>
            </a:r>
          </a:p>
        </p:txBody>
      </p:sp>
    </p:spTree>
    <p:extLst>
      <p:ext uri="{BB962C8B-B14F-4D97-AF65-F5344CB8AC3E}">
        <p14:creationId xmlns:p14="http://schemas.microsoft.com/office/powerpoint/2010/main" val="404489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73D36D53-AAEE-FB56-5058-47AF91AC3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247"/>
            <a:ext cx="8170860" cy="5143500"/>
          </a:xfrm>
          <a:prstGeom prst="rect">
            <a:avLst/>
          </a:prstGeom>
        </p:spPr>
      </p:pic>
      <p:sp>
        <p:nvSpPr>
          <p:cNvPr id="8" name="TextBox 7">
            <a:extLst>
              <a:ext uri="{FF2B5EF4-FFF2-40B4-BE49-F238E27FC236}">
                <a16:creationId xmlns:a16="http://schemas.microsoft.com/office/drawing/2014/main" id="{9BD37FF6-7A01-5A21-5F1A-8EA9B80BD0C4}"/>
              </a:ext>
            </a:extLst>
          </p:cNvPr>
          <p:cNvSpPr txBox="1"/>
          <p:nvPr/>
        </p:nvSpPr>
        <p:spPr>
          <a:xfrm>
            <a:off x="228600" y="2876550"/>
            <a:ext cx="1524000" cy="381000"/>
          </a:xfrm>
          <a:prstGeom prst="rect">
            <a:avLst/>
          </a:prstGeom>
          <a:solidFill>
            <a:schemeClr val="bg1"/>
          </a:solidFill>
          <a:ln>
            <a:solidFill>
              <a:schemeClr val="tx2"/>
            </a:solidFill>
          </a:ln>
        </p:spPr>
        <p:txBody>
          <a:bodyPr wrap="square" rtlCol="0">
            <a:spAutoFit/>
          </a:bodyPr>
          <a:lstStyle/>
          <a:p>
            <a:r>
              <a:rPr lang="en-US" dirty="0"/>
              <a:t>GPSJAM.org</a:t>
            </a:r>
          </a:p>
        </p:txBody>
      </p:sp>
    </p:spTree>
    <p:extLst>
      <p:ext uri="{BB962C8B-B14F-4D97-AF65-F5344CB8AC3E}">
        <p14:creationId xmlns:p14="http://schemas.microsoft.com/office/powerpoint/2010/main" val="24733861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Presentation">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4617B"/>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78F714C919DD4A8BB494EADCE00350" ma:contentTypeVersion="10" ma:contentTypeDescription="Create a new document." ma:contentTypeScope="" ma:versionID="31db9660682743a91e2b0ac9a98ee7c9">
  <xsd:schema xmlns:xsd="http://www.w3.org/2001/XMLSchema" xmlns:xs="http://www.w3.org/2001/XMLSchema" xmlns:p="http://schemas.microsoft.com/office/2006/metadata/properties" xmlns:ns2="3b45010b-8d5d-4953-a706-305081370956" xmlns:ns3="0b9e5260-8ec7-4b6d-a643-eaf604d7c8d8" targetNamespace="http://schemas.microsoft.com/office/2006/metadata/properties" ma:root="true" ma:fieldsID="261b61c748c5f0b4bf5e6f4747905f15" ns2:_="" ns3:_="">
    <xsd:import namespace="3b45010b-8d5d-4953-a706-305081370956"/>
    <xsd:import namespace="0b9e5260-8ec7-4b6d-a643-eaf604d7c8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45010b-8d5d-4953-a706-3050813709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9e5260-8ec7-4b6d-a643-eaf604d7c8d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B97A8A-8B5A-4E27-BAE4-0711D6F301D7}">
  <ds:schemaRefs>
    <ds:schemaRef ds:uri="http://schemas.microsoft.com/sharepoint/v3/contenttype/forms"/>
  </ds:schemaRefs>
</ds:datastoreItem>
</file>

<file path=customXml/itemProps2.xml><?xml version="1.0" encoding="utf-8"?>
<ds:datastoreItem xmlns:ds="http://schemas.openxmlformats.org/officeDocument/2006/customXml" ds:itemID="{5F97DB12-23B4-4D04-86B0-F387BD20EC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45010b-8d5d-4953-a706-305081370956"/>
    <ds:schemaRef ds:uri="0b9e5260-8ec7-4b6d-a643-eaf604d7c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460FD0-BB28-439B-A45C-8E45BB1850F1}">
  <ds:schemaRefs>
    <ds:schemaRef ds:uri="http://schemas.openxmlformats.org/package/2006/metadata/core-properties"/>
    <ds:schemaRef ds:uri="http://purl.org/dc/terms/"/>
    <ds:schemaRef ds:uri="0b9e5260-8ec7-4b6d-a643-eaf604d7c8d8"/>
    <ds:schemaRef ds:uri="http://schemas.microsoft.com/office/2006/documentManagement/types"/>
    <ds:schemaRef ds:uri="3b45010b-8d5d-4953-a706-305081370956"/>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Slice</Template>
  <TotalTime>100</TotalTime>
  <Words>3166</Words>
  <Application>Microsoft Office PowerPoint</Application>
  <PresentationFormat>On-screen Show (16:9)</PresentationFormat>
  <Paragraphs>273</Paragraphs>
  <Slides>53</Slides>
  <Notes>28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Avenir Book</vt:lpstr>
      <vt:lpstr>Calibri</vt:lpstr>
      <vt:lpstr>Garamond Premr Pro</vt:lpstr>
      <vt:lpstr>Helvetica</vt:lpstr>
      <vt:lpstr>Tw Cen MT</vt:lpstr>
      <vt:lpstr>Wingdings</vt:lpstr>
      <vt:lpstr>Wingdings 2</vt:lpstr>
      <vt:lpstr>WidescreenPresentation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Dana Goward</dc:creator>
  <cp:lastModifiedBy>Dana Goward</cp:lastModifiedBy>
  <cp:revision>3</cp:revision>
  <dcterms:created xsi:type="dcterms:W3CDTF">2013-10-31T15:19:27Z</dcterms:created>
  <dcterms:modified xsi:type="dcterms:W3CDTF">2025-06-28T13:56:06Z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ContentTypeId">
    <vt:lpwstr>0x010100C978F714C919DD4A8BB494EADCE00350</vt:lpwstr>
  </property>
</Properties>
</file>